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2" r:id="rId2"/>
    <p:sldId id="259" r:id="rId3"/>
    <p:sldId id="274" r:id="rId4"/>
    <p:sldId id="260" r:id="rId5"/>
    <p:sldId id="261" r:id="rId6"/>
    <p:sldId id="262" r:id="rId7"/>
    <p:sldId id="273" r:id="rId8"/>
    <p:sldId id="263" r:id="rId9"/>
    <p:sldId id="264" r:id="rId10"/>
    <p:sldId id="265" r:id="rId11"/>
    <p:sldId id="266" r:id="rId12"/>
    <p:sldId id="267" r:id="rId13"/>
    <p:sldId id="268" r:id="rId14"/>
    <p:sldId id="275" r:id="rId15"/>
    <p:sldId id="276" r:id="rId16"/>
    <p:sldId id="277" r:id="rId17"/>
    <p:sldId id="278" r:id="rId18"/>
    <p:sldId id="279" r:id="rId19"/>
    <p:sldId id="280" r:id="rId20"/>
    <p:sldId id="270" r:id="rId21"/>
    <p:sldId id="281" r:id="rId22"/>
    <p:sldId id="271" r:id="rId23"/>
    <p:sldId id="282" r:id="rId24"/>
    <p:sldId id="283" r:id="rId25"/>
    <p:sldId id="256" r:id="rId26"/>
    <p:sldId id="284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CD2"/>
    <a:srgbClr val="FCFCD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9003D03-0C0C-4F6E-9916-B50266E94742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247C455-F90E-4940-9EC0-7C43ACA04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674C6-0445-4A91-BB63-48BA9BC10C49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7EDC8-EAEC-46E6-9187-522A20699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EC4F7-FE9B-4ED3-BCCF-239173B901A2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024A9-7617-4295-A8D4-71B6B712F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400E3-9B34-4D4F-B388-13A787731590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6C398-E7E2-4ADD-A446-D1C9830D7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0318E4-CA4D-4E42-8408-FB1A2B9339C9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A53EAD9-0B54-4C35-902F-AF35B7B78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9511E-9540-46D4-BDC8-C9738A88F43E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A3B7E-4FEF-459F-9BAA-1D3DA24D1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DB2884C-BBDE-406C-9368-6D5B151327A3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57D348D-7F4A-43C8-923F-980FAD9A0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0D932-AE65-4865-A33A-9A1526481918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F94FF-DF48-4959-8480-420B9C0CC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2172248-0183-4D45-AB25-5DAE6135C0B8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D2E0569-D33B-4C06-994F-E68512B8E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6D93478-B131-41B7-A7FA-0076DFDFE490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4CA92F-C35A-4DE0-8B39-A2DCB1FBF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93F6E5C-2E67-4AE4-8572-3F732AC35257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5E3A7EC-1141-4DCB-B791-E75810007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7335A9F4-3031-46F9-96CB-A6B6015A4362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8B86D8B-9FF3-43AF-B73E-214E7FD6F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07" r:id="rId2"/>
    <p:sldLayoutId id="2147483713" r:id="rId3"/>
    <p:sldLayoutId id="2147483708" r:id="rId4"/>
    <p:sldLayoutId id="2147483714" r:id="rId5"/>
    <p:sldLayoutId id="2147483709" r:id="rId6"/>
    <p:sldLayoutId id="2147483715" r:id="rId7"/>
    <p:sldLayoutId id="2147483716" r:id="rId8"/>
    <p:sldLayoutId id="2147483717" r:id="rId9"/>
    <p:sldLayoutId id="2147483710" r:id="rId10"/>
    <p:sldLayoutId id="2147483711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33A2C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33A2C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33A2C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33A2C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33A2C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33A2C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33A2C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33A2C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33A2C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B58B80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C3986D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10506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8229600" cy="1219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НАУЧНО-ИССЛЕДОВАТЕЛЬСКАЯ                     РАБОТА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 </a:t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267200"/>
            <a:ext cx="8839200" cy="2590800"/>
          </a:xfrm>
        </p:spPr>
        <p:txBody>
          <a:bodyPr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9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Bookman Old Style" pitchFamily="18" charset="0"/>
              </a:rPr>
              <a:t>«КОМПЛЕКСНАЯ ОЦЕНКА ВОДОЁМА КРАСНЫЙ РУЧЕЙ»</a:t>
            </a:r>
            <a:endParaRPr lang="ru-RU" sz="39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Bookman Old Style" pitchFamily="18" charset="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 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550" y="304800"/>
            <a:ext cx="7486650" cy="13716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tx2">
                    <a:satMod val="130000"/>
                  </a:schemeClr>
                </a:solidFill>
                <a:latin typeface="Bookman Old Style" pitchFamily="18" charset="0"/>
              </a:rPr>
              <a:t>СОЦИОЛОГИЧЕСКИЙ ОПРОС</a:t>
            </a:r>
            <a:br>
              <a:rPr lang="ru-RU" sz="3600" b="1" dirty="0" smtClean="0">
                <a:solidFill>
                  <a:schemeClr val="tx2">
                    <a:satMod val="130000"/>
                  </a:schemeClr>
                </a:solidFill>
                <a:latin typeface="Bookman Old Style" pitchFamily="18" charset="0"/>
              </a:rPr>
            </a:br>
            <a:r>
              <a:rPr lang="ru-RU" sz="2400" b="1" dirty="0" smtClean="0">
                <a:solidFill>
                  <a:schemeClr val="tx2">
                    <a:satMod val="130000"/>
                  </a:schemeClr>
                </a:solidFill>
                <a:latin typeface="Bookman Old Style" pitchFamily="18" charset="0"/>
              </a:rPr>
              <a:t>«Роль водоёма Красный ручей в жизни жителей п.Лотошино»</a:t>
            </a:r>
            <a:r>
              <a:rPr lang="ru-RU" sz="36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sz="3600" b="1" dirty="0" smtClean="0">
              <a:solidFill>
                <a:schemeClr val="tx2">
                  <a:satMod val="13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7411" name="Picture 2" descr="D:\Научная работа\Красный ручей\DSCN6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1427163"/>
            <a:ext cx="6937375" cy="5202237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95400" y="0"/>
            <a:ext cx="7497763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satMod val="130000"/>
                  </a:schemeClr>
                </a:solidFill>
                <a:latin typeface="Bookman Old Style" pitchFamily="18" charset="0"/>
              </a:rPr>
              <a:t>РЕЗУЛЬТАТЫ ОПРОСА:</a:t>
            </a:r>
            <a:endParaRPr lang="ru-RU" sz="3200" b="1" dirty="0">
              <a:solidFill>
                <a:schemeClr val="tx2">
                  <a:satMod val="13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8435" name="Содержимое 8"/>
          <p:cNvSpPr>
            <a:spLocks noGrp="1"/>
          </p:cNvSpPr>
          <p:nvPr>
            <p:ph idx="1"/>
          </p:nvPr>
        </p:nvSpPr>
        <p:spPr>
          <a:xfrm>
            <a:off x="990600" y="914400"/>
            <a:ext cx="7943850" cy="5638800"/>
          </a:xfrm>
        </p:spPr>
        <p:txBody>
          <a:bodyPr/>
          <a:lstStyle/>
          <a:p>
            <a:pPr eaLnBrk="1" hangingPunct="1"/>
            <a:r>
              <a:rPr lang="ru-RU" sz="2400" smtClean="0">
                <a:latin typeface="Bookman Old Style" pitchFamily="18" charset="0"/>
              </a:rPr>
              <a:t>- большинство опрошенных считают, что вода в Красном ручье грязная и не пригодна для питья;</a:t>
            </a:r>
          </a:p>
          <a:p>
            <a:pPr eaLnBrk="1" hangingPunct="1"/>
            <a:r>
              <a:rPr lang="ru-RU" sz="2400" smtClean="0">
                <a:latin typeface="Bookman Old Style" pitchFamily="18" charset="0"/>
              </a:rPr>
              <a:t>- чуть менее ¼  респондентов купаются в водоёме; остальные  - нет, так как опасаются большой глубины  и считают воду грязной;</a:t>
            </a:r>
          </a:p>
          <a:p>
            <a:pPr eaLnBrk="1" hangingPunct="1"/>
            <a:r>
              <a:rPr lang="ru-RU" sz="2400" smtClean="0">
                <a:latin typeface="Bookman Old Style" pitchFamily="18" charset="0"/>
              </a:rPr>
              <a:t>- многие совершают прогулки по берегам Красного ручья;</a:t>
            </a:r>
          </a:p>
          <a:p>
            <a:pPr eaLnBrk="1" hangingPunct="1"/>
            <a:r>
              <a:rPr lang="ru-RU" sz="2400" smtClean="0">
                <a:latin typeface="Bookman Old Style" pitchFamily="18" charset="0"/>
              </a:rPr>
              <a:t>- все опрошенные предложили несколько путей использования водоёма Красный ручей: создание пляжа, мест для пикников и семейного отдыха, обустройство спортивных площадок на берегу и создание лодочной станции.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7791450" cy="9604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tx2">
                    <a:satMod val="130000"/>
                  </a:schemeClr>
                </a:solidFill>
                <a:latin typeface="Bookman Old Style" pitchFamily="18" charset="0"/>
              </a:rPr>
              <a:t>ИЗУЧЕНИЕ И ОЦЕНКА КАЧЕСТВА ВОДЫ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48006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ОПРЕДЕЛЕНИЕ ЗАПАХА ВОДЫ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6" name="Picture 4" descr="D:\Научная работа\Красный ручей\Красный ручей\DSC03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812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D:\Научная работа\Красный ручей\пруд\100NIKON\DSCN3448.JPG"/>
          <p:cNvPicPr>
            <a:picLocks noChangeAspect="1" noChangeArrowheads="1"/>
          </p:cNvPicPr>
          <p:nvPr/>
        </p:nvPicPr>
        <p:blipFill>
          <a:blip r:embed="rId3" cstate="print"/>
          <a:srcRect l="9375" t="12500"/>
          <a:stretch>
            <a:fillRect/>
          </a:stretch>
        </p:blipFill>
        <p:spPr bwMode="auto">
          <a:xfrm>
            <a:off x="1828800" y="1981200"/>
            <a:ext cx="63134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Научная работа\Красный ручей\пруд\100NIKON\DSCN34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19812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66800" y="457200"/>
            <a:ext cx="7791450" cy="960438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3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43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43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8153400" cy="7159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tx2">
                    <a:satMod val="130000"/>
                  </a:schemeClr>
                </a:solidFill>
                <a:latin typeface="Bookman Old Style" pitchFamily="18" charset="0"/>
              </a:rPr>
              <a:t>ОПРЕДЕЛЕНИЕ ЗАПАХА ВОДЫ</a:t>
            </a:r>
            <a:r>
              <a:rPr lang="ru-RU" sz="3200" b="1" dirty="0" smtClean="0">
                <a:solidFill>
                  <a:schemeClr val="tx2">
                    <a:satMod val="130000"/>
                  </a:schemeClr>
                </a:solidFill>
                <a:latin typeface="Bookman Old Style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satMod val="130000"/>
                  </a:schemeClr>
                </a:solidFill>
                <a:latin typeface="Bookman Old Style" pitchFamily="18" charset="0"/>
              </a:rPr>
            </a:br>
            <a:endParaRPr lang="ru-RU" sz="3200" dirty="0">
              <a:solidFill>
                <a:schemeClr val="tx2">
                  <a:satMod val="13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1066800"/>
            <a:ext cx="7867650" cy="5562600"/>
          </a:xfrm>
        </p:spPr>
        <p:txBody>
          <a:bodyPr>
            <a:normAutofit fontScale="70000" lnSpcReduction="20000"/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4000" b="1" dirty="0" smtClean="0">
                <a:latin typeface="Bookman Old Style" pitchFamily="18" charset="0"/>
              </a:rPr>
              <a:t>РЕЗУЛЬТАТЫ: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3400" dirty="0" smtClean="0">
                <a:latin typeface="Bookman Old Style" pitchFamily="18" charset="0"/>
              </a:rPr>
              <a:t>Наличие болотного запаха в 2-х пробах связано с тем, что они были взяты  близко к берегу у мостов, где вода застаивается и наблюдается наибольшее скопление растительности.  Интенсивность запаха искусственного происхождения очень слабая.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3400" dirty="0" smtClean="0">
                <a:latin typeface="Bookman Old Style" pitchFamily="18" charset="0"/>
              </a:rPr>
              <a:t>У плотины вода проточная, поэтому определить её естественный запах не представилось возможным.  Запаха искусственного происхождения не обнаружено.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3400" dirty="0" smtClean="0">
                <a:latin typeface="Bookman Old Style" pitchFamily="18" charset="0"/>
              </a:rPr>
              <a:t>Характер запаха воды и примерный род естественного запаха, а также интенсивность запаха искусственного </a:t>
            </a:r>
            <a:r>
              <a:rPr lang="ru-RU" sz="3400" b="1" dirty="0" smtClean="0">
                <a:latin typeface="Bookman Old Style" pitchFamily="18" charset="0"/>
              </a:rPr>
              <a:t>соответствуют норме.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34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7791450" cy="9604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tx2">
                    <a:satMod val="130000"/>
                  </a:schemeClr>
                </a:solidFill>
                <a:latin typeface="Bookman Old Style" pitchFamily="18" charset="0"/>
              </a:rPr>
              <a:t>ИЗУЧЕНИЕ И ОЦЕНКА КАЧЕСТВА ВОДЫ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48006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ОПРЕДЕЛЕНИЕ ПРОЗРАЧНОСТИ ВОДЫ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1508" name="Picture 2" descr="D:\Научная работа\Красный ручей\Красный ручей\DSC03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5000"/>
            <a:ext cx="350520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8"/>
          <p:cNvSpPr txBox="1">
            <a:spLocks noChangeArrowheads="1"/>
          </p:cNvSpPr>
          <p:nvPr/>
        </p:nvSpPr>
        <p:spPr bwMode="auto">
          <a:xfrm>
            <a:off x="3962400" y="5562600"/>
            <a:ext cx="4953000" cy="708025"/>
          </a:xfrm>
          <a:prstGeom prst="rect">
            <a:avLst/>
          </a:prstGeom>
          <a:solidFill>
            <a:srgbClr val="FCFCD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Bookman Old Style" pitchFamily="18" charset="0"/>
              </a:rPr>
              <a:t>Определение прозрачности воды с помощью диска Секки. </a:t>
            </a:r>
          </a:p>
        </p:txBody>
      </p:sp>
      <p:pic>
        <p:nvPicPr>
          <p:cNvPr id="21510" name="Picture 4" descr="http://www.miseagrant.umich.edu/lessons/files/2013/05/secchi_disk-lg.jpg"/>
          <p:cNvPicPr>
            <a:picLocks noChangeAspect="1" noChangeArrowheads="1"/>
          </p:cNvPicPr>
          <p:nvPr/>
        </p:nvPicPr>
        <p:blipFill>
          <a:blip r:embed="rId3" cstate="print"/>
          <a:srcRect t="19556" r="63826"/>
          <a:stretch>
            <a:fillRect/>
          </a:stretch>
        </p:blipFill>
        <p:spPr bwMode="auto">
          <a:xfrm>
            <a:off x="5638800" y="1905000"/>
            <a:ext cx="1981200" cy="344805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Научная работа\Красный ручей\пруд\100NIKON\DSCN3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057400"/>
            <a:ext cx="5943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7791450" cy="9604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tx2">
                    <a:satMod val="130000"/>
                  </a:schemeClr>
                </a:solidFill>
                <a:latin typeface="Bookman Old Style" pitchFamily="18" charset="0"/>
              </a:rPr>
              <a:t>ИЗУЧЕНИЕ И ОЦЕНКА КАЧЕСТВА ВОДЫ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1600" y="1447800"/>
            <a:ext cx="7498080" cy="48006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ОПРЕДЕЛЕНИЕ ПРОЗРАЧНОСТИ ВОДЫ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533" name="TextBox 8"/>
          <p:cNvSpPr txBox="1">
            <a:spLocks noChangeArrowheads="1"/>
          </p:cNvSpPr>
          <p:nvPr/>
        </p:nvSpPr>
        <p:spPr bwMode="auto">
          <a:xfrm>
            <a:off x="6248400" y="2057400"/>
            <a:ext cx="2667000" cy="1200150"/>
          </a:xfrm>
          <a:prstGeom prst="rect">
            <a:avLst/>
          </a:prstGeom>
          <a:solidFill>
            <a:srgbClr val="FCFCD4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Bookman Old Style" pitchFamily="18" charset="0"/>
              </a:rPr>
              <a:t>Определение прозрачности воды с помощью шрифта Снеллена. </a:t>
            </a:r>
          </a:p>
        </p:txBody>
      </p:sp>
      <p:sp>
        <p:nvSpPr>
          <p:cNvPr id="22534" name="TextBox 9"/>
          <p:cNvSpPr txBox="1">
            <a:spLocks noChangeArrowheads="1"/>
          </p:cNvSpPr>
          <p:nvPr/>
        </p:nvSpPr>
        <p:spPr bwMode="auto">
          <a:xfrm>
            <a:off x="6248400" y="3505200"/>
            <a:ext cx="2667000" cy="2862263"/>
          </a:xfrm>
          <a:prstGeom prst="rect">
            <a:avLst/>
          </a:prstGeom>
          <a:solidFill>
            <a:srgbClr val="FCFCD4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Bookman Old Style" pitchFamily="18" charset="0"/>
              </a:rPr>
              <a:t>РЕЗУЛЬТАТ:</a:t>
            </a:r>
          </a:p>
          <a:p>
            <a:r>
              <a:rPr lang="ru-RU" b="1">
                <a:latin typeface="Bookman Old Style" pitchFamily="18" charset="0"/>
              </a:rPr>
              <a:t>осенью прозрачность снижается из-за затяжных осенних дождей, которые несут с берегов грязь и из-за «цветения» воды по берегам</a:t>
            </a:r>
            <a:r>
              <a:rPr lang="ru-RU">
                <a:latin typeface="Corbel" pitchFamily="34" charset="0"/>
              </a:rPr>
              <a:t>.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533400"/>
            <a:ext cx="7791450" cy="838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tx2">
                    <a:satMod val="130000"/>
                  </a:schemeClr>
                </a:solidFill>
                <a:latin typeface="Bookman Old Style" pitchFamily="18" charset="0"/>
              </a:rPr>
              <a:t>ИЗУЧЕНИЕ И ОЦЕНКА КАЧЕСТВА ВОДЫ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371600"/>
            <a:ext cx="7620000" cy="609600"/>
          </a:xfrm>
        </p:spPr>
        <p:txBody>
          <a:bodyPr>
            <a:normAutofit fontScale="77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        ХИМИЧЕСКИЙ АНАЛИЗ ВОДЫ</a:t>
            </a:r>
          </a:p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ea typeface="+mj-ea"/>
              <a:cs typeface="+mj-cs"/>
            </a:endParaRPr>
          </a:p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ea typeface="+mj-ea"/>
              <a:cs typeface="+mj-cs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676650" cy="4648200"/>
          </a:xfrm>
        </p:spPr>
        <p:txBody>
          <a:bodyPr>
            <a:normAutofit fontScale="775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600" dirty="0" err="1" smtClean="0">
                <a:latin typeface="Bookman Old Style" pitchFamily="18" charset="0"/>
              </a:rPr>
              <a:t>рН</a:t>
            </a:r>
            <a:r>
              <a:rPr lang="ru-RU" sz="2600" dirty="0" smtClean="0">
                <a:latin typeface="Bookman Old Style" pitchFamily="18" charset="0"/>
              </a:rPr>
              <a:t> среды нейтральная.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600" dirty="0" smtClean="0">
                <a:latin typeface="Bookman Old Style" pitchFamily="18" charset="0"/>
              </a:rPr>
              <a:t>Обнаружены ионы </a:t>
            </a:r>
            <a:r>
              <a:rPr lang="en-US" sz="2600" dirty="0" smtClean="0">
                <a:latin typeface="Bookman Old Style" pitchFamily="18" charset="0"/>
              </a:rPr>
              <a:t>Ca</a:t>
            </a:r>
            <a:r>
              <a:rPr lang="ru-RU" sz="2600" baseline="30000" dirty="0" smtClean="0">
                <a:latin typeface="Bookman Old Style" pitchFamily="18" charset="0"/>
              </a:rPr>
              <a:t>2+</a:t>
            </a:r>
            <a:r>
              <a:rPr lang="ru-RU" sz="2600" dirty="0" smtClean="0">
                <a:latin typeface="Bookman Old Style" pitchFamily="18" charset="0"/>
              </a:rPr>
              <a:t> и </a:t>
            </a:r>
            <a:r>
              <a:rPr lang="ru-RU" sz="2600" dirty="0" err="1" smtClean="0">
                <a:latin typeface="Bookman Old Style" pitchFamily="18" charset="0"/>
              </a:rPr>
              <a:t>Cl</a:t>
            </a:r>
            <a:r>
              <a:rPr lang="ru-RU" sz="2600" dirty="0" smtClean="0">
                <a:latin typeface="Bookman Old Style" pitchFamily="18" charset="0"/>
              </a:rPr>
              <a:t>  ̄, что говорит о постоянной жёсткости воды.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600" dirty="0" smtClean="0">
                <a:latin typeface="Bookman Old Style" pitchFamily="18" charset="0"/>
              </a:rPr>
              <a:t>В двух пробах, обнаружен  слабый запах аммиака. Мы предполагаем, что в районе коттеджного </a:t>
            </a:r>
            <a:r>
              <a:rPr lang="ru-RU" sz="2400" dirty="0" smtClean="0">
                <a:latin typeface="Bookman Old Style" pitchFamily="18" charset="0"/>
              </a:rPr>
              <a:t>посёлка</a:t>
            </a:r>
            <a:r>
              <a:rPr lang="ru-RU" sz="2600" dirty="0" smtClean="0">
                <a:latin typeface="Bookman Old Style" pitchFamily="18" charset="0"/>
              </a:rPr>
              <a:t> (ул.Строителей и ул.Тверская) возможен выход в водоём канализации или стоков частных подсобных животноводческих хозяйств.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23557" name="Picture 2" descr="D:\Научная работа\Красный ручей\пруд\100NIKON\DSCN3457.JPG"/>
          <p:cNvPicPr>
            <a:picLocks noChangeAspect="1" noChangeArrowheads="1"/>
          </p:cNvPicPr>
          <p:nvPr/>
        </p:nvPicPr>
        <p:blipFill>
          <a:blip r:embed="rId2" cstate="print"/>
          <a:srcRect t="23392" r="33333"/>
          <a:stretch>
            <a:fillRect/>
          </a:stretch>
        </p:blipFill>
        <p:spPr bwMode="auto">
          <a:xfrm>
            <a:off x="228600" y="2133600"/>
            <a:ext cx="4976813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228600"/>
            <a:ext cx="7848600" cy="685800"/>
          </a:xfrm>
        </p:spPr>
        <p:txBody>
          <a:bodyPr>
            <a:normAutofit fontScale="77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        ХИМИЧЕСКИЙ АНАЛИЗ ВОДЫ</a:t>
            </a:r>
          </a:p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ea typeface="+mj-ea"/>
              <a:cs typeface="+mj-cs"/>
            </a:endParaRPr>
          </a:p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ea typeface="+mj-ea"/>
              <a:cs typeface="+mj-cs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579" name="Содержимое 10"/>
          <p:cNvSpPr>
            <a:spLocks noGrp="1"/>
          </p:cNvSpPr>
          <p:nvPr>
            <p:ph sz="half" idx="2"/>
          </p:nvPr>
        </p:nvSpPr>
        <p:spPr>
          <a:xfrm>
            <a:off x="5105400" y="762000"/>
            <a:ext cx="4038600" cy="3276600"/>
          </a:xfrm>
        </p:spPr>
        <p:txBody>
          <a:bodyPr/>
          <a:lstStyle/>
          <a:p>
            <a:pPr marL="358775" eaLnBrk="1" hangingPunct="1">
              <a:buFont typeface="Wingdings" pitchFamily="2" charset="2"/>
              <a:buChar char="Ø"/>
            </a:pPr>
            <a:r>
              <a:rPr lang="ru-RU" sz="2000" smtClean="0">
                <a:latin typeface="Bookman Old Style" pitchFamily="18" charset="0"/>
              </a:rPr>
              <a:t>Загрязнение минеральными удобрениями и органическими веществами биологического происхождения не выявлено</a:t>
            </a:r>
            <a:r>
              <a:rPr lang="ru-RU" sz="2000" b="1" smtClean="0">
                <a:latin typeface="Bookman Old Style" pitchFamily="18" charset="0"/>
              </a:rPr>
              <a:t>, </a:t>
            </a:r>
            <a:r>
              <a:rPr lang="ru-RU" sz="2000" smtClean="0">
                <a:latin typeface="Bookman Old Style" pitchFamily="18" charset="0"/>
              </a:rPr>
              <a:t>т.к. не наблюдается сплошная эвтрофикация, то есть неумеренное разрастание водной растительности.</a:t>
            </a:r>
          </a:p>
        </p:txBody>
      </p:sp>
      <p:pic>
        <p:nvPicPr>
          <p:cNvPr id="24580" name="Picture 2" descr="D:\Научная работа\Красный ручей\пруд\100NIKON\DSCN3456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2209" t="16280" r="4070"/>
          <a:stretch>
            <a:fillRect/>
          </a:stretch>
        </p:blipFill>
        <p:spPr bwMode="auto">
          <a:xfrm>
            <a:off x="228600" y="685800"/>
            <a:ext cx="497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Прямоугольник 8"/>
          <p:cNvSpPr>
            <a:spLocks noChangeArrowheads="1"/>
          </p:cNvSpPr>
          <p:nvPr/>
        </p:nvSpPr>
        <p:spPr bwMode="auto">
          <a:xfrm>
            <a:off x="838200" y="4495800"/>
            <a:ext cx="81534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Ø"/>
            </a:pPr>
            <a:r>
              <a:rPr lang="ru-RU">
                <a:latin typeface="Bookman Old Style" pitchFamily="18" charset="0"/>
              </a:rPr>
              <a:t>Загрязнение органическими веществами промышленного происхождения (фенол и синтетические моющие средства) не выявлено.</a:t>
            </a:r>
          </a:p>
          <a:p>
            <a:pPr marL="358775"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Ø"/>
            </a:pPr>
            <a:r>
              <a:rPr lang="ru-RU">
                <a:latin typeface="Bookman Old Style" pitchFamily="18" charset="0"/>
              </a:rPr>
              <a:t>Загрязнение нефтью и её производными так же не обнаружено.</a:t>
            </a:r>
          </a:p>
          <a:p>
            <a:pPr marL="358775"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Ø"/>
            </a:pPr>
            <a:r>
              <a:rPr lang="ru-RU">
                <a:latin typeface="Bookman Old Style" pitchFamily="18" charset="0"/>
              </a:rPr>
              <a:t>Проведение качественных реакций на выявление загрязнителей показало, что вода в Красном ручье в норме.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85800"/>
            <a:ext cx="7791450" cy="7318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tx2">
                    <a:satMod val="130000"/>
                  </a:schemeClr>
                </a:solidFill>
                <a:latin typeface="Bookman Old Style" pitchFamily="18" charset="0"/>
              </a:rPr>
              <a:t>ИЗУЧЕНИЕ И ОЦЕНКА КАЧЕСТВА ВОДЫ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1219200"/>
            <a:ext cx="7790688" cy="54102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ОПРЕДЕЛЕНИЕ СОСТОЯНИЯ ВОДЫ ПО ВОДНЫМ РАСТЕНИЯМ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6867" name="Picture 3" descr="D:\Научная работа\Красный ручей\пруд\100NIKON\DSCN34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057400"/>
            <a:ext cx="6172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D:\Научная работа\Красный ручей\пруд\100NIKON\DSCN34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057400"/>
            <a:ext cx="6172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D:\Научная работа\Красный ручей\пруд\100NIKON\DSCN34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057400"/>
            <a:ext cx="619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D:\Научная работа\Красный ручей\пруд\100NIKON\DSCN34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2057400"/>
            <a:ext cx="6172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10" descr="http://nik-fish.com/wp-content/uploads/content_img/ddc0cfd57a00_BFCE/shuka_rezult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133600"/>
            <a:ext cx="5943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85800"/>
            <a:ext cx="7791450" cy="7318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tx2">
                    <a:satMod val="130000"/>
                  </a:schemeClr>
                </a:solidFill>
                <a:latin typeface="Bookman Old Style" pitchFamily="18" charset="0"/>
              </a:rPr>
              <a:t>ИЗУЧЕНИЕ И ОЦЕНКА КАЧЕСТВА ВОДЫ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1219200"/>
            <a:ext cx="7790688" cy="54102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ОПРЕДЕЛЕНИЕ СОСТОЯНИЯ ВОДЫ ПО ВОДНЫМ ЖИВОТНЫМ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7890" name="Picture 2" descr="D:\Научная работа\Красный ручей\пруд\100NIKON\DSCN34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133600"/>
            <a:ext cx="5867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 descr="D:\Научная работа\Красный ручей\пруд\100NIKON\DSCN34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2133600"/>
            <a:ext cx="5867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D:\Научная работа\Красный ручей\пруд\100NIKON\DSCN34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2133600"/>
            <a:ext cx="5867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D:\Научная работа\Красный ручей\пруд\100NIKON\DSCN34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2133600"/>
            <a:ext cx="5892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71800" y="2209800"/>
            <a:ext cx="4953000" cy="307975"/>
          </a:xfrm>
          <a:prstGeom prst="rect">
            <a:avLst/>
          </a:prstGeom>
          <a:solidFill>
            <a:srgbClr val="FCFCD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Bookman Old Style" pitchFamily="18" charset="0"/>
              </a:rPr>
              <a:t>ОБНАРУЖЕНИЕ ЛИЧИНОК БЕСПОЗВОНОЧНЫХ</a:t>
            </a:r>
            <a:endParaRPr lang="ru-RU" sz="2000" b="1"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Научная работа\Красный ручей\пруд\100NIKON\2013-04-13 13.12.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:\Научная работа\Красный ручей\пруд\100NIKON\2013-04-18 07.48.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Научная работа\Красный ручей\фото ананьева природа\P10508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Научная работа\Красный ручей\фото ананьева природа\P10508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228600" y="381000"/>
          <a:ext cx="8686800" cy="6007358"/>
        </p:xfrm>
        <a:graphic>
          <a:graphicData uri="http://schemas.openxmlformats.org/drawingml/2006/table">
            <a:tbl>
              <a:tblPr/>
              <a:tblGrid>
                <a:gridCol w="2133600"/>
                <a:gridCol w="2209800"/>
                <a:gridCol w="4343400"/>
              </a:tblGrid>
              <a:tr h="346075"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50988" algn="r"/>
                        </a:tabLst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Деревья	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Кустарники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Травы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0" marR="0" lvl="0" indent="17938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Берёза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286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Сирень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905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Хвощ приречный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0" marR="0" lvl="0" indent="17938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Лиственница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286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Шиповник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905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Хвощ полевой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0" marR="0" lvl="0" indent="17938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Липа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286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Акация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905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Полевица тонкая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0" marR="0" lvl="0" indent="17938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Ива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905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Душистый колосок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905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Вейник наземный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905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Ежовник обыкновенный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905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Луговик дернистый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905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Овсяница гигантская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905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Перловник трансильванский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905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Двукисточник    тростниковидный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905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Тимофеевка луговая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905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Тростник обыкновенный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905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Осока ситничковая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905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Манник большой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905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Кукушкин цвет обыкновенный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pic>
        <p:nvPicPr>
          <p:cNvPr id="27720" name="Picture 1" descr="D:\Научная работа\Красный ручей\пруд\100NIKON\DSCN34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12420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1066800"/>
            <a:ext cx="7791450" cy="4800600"/>
          </a:xfrm>
        </p:spPr>
        <p:txBody>
          <a:bodyPr>
            <a:normAutofit fontScale="85000" lnSpcReduction="1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300" b="1" dirty="0" smtClean="0">
                <a:latin typeface="Bookman Old Style" pitchFamily="18" charset="0"/>
              </a:rPr>
              <a:t>	1. Исследования качества воды различными способами позволяют нам говорить о том, что вода в данном водоёме соответствует норме. Исключения составляют воды у берегов, что связано с застоем воды, разрастанием растительности, близостью домов и подсобных хозяйств, а также пренебрежительным отношением человека к окружающей среде.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-1432651" y="3038730"/>
            <a:ext cx="3877985" cy="707886"/>
          </a:xfrm>
          <a:prstGeom prst="rect">
            <a:avLst/>
          </a:prstGeom>
          <a:noFill/>
          <a:ln>
            <a:solidFill>
              <a:srgbClr val="FEFCD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atin typeface="Bookman Old Style" pitchFamily="18" charset="0"/>
              </a:rPr>
              <a:t>ВЫВОДЫ</a:t>
            </a:r>
            <a:endParaRPr lang="ru-RU" sz="40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685800"/>
            <a:ext cx="7867650" cy="5257800"/>
          </a:xfrm>
        </p:spPr>
        <p:txBody>
          <a:bodyPr>
            <a:normAutofit fontScale="85000" lnSpcReduction="1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Bookman Old Style" pitchFamily="18" charset="0"/>
              </a:rPr>
              <a:t>	</a:t>
            </a:r>
            <a:r>
              <a:rPr lang="ru-RU" b="1" dirty="0" smtClean="0">
                <a:latin typeface="Bookman Old Style" pitchFamily="18" charset="0"/>
              </a:rPr>
              <a:t>2. </a:t>
            </a:r>
            <a:r>
              <a:rPr lang="ru-RU" sz="3300" b="1" dirty="0" smtClean="0">
                <a:latin typeface="Bookman Old Style" pitchFamily="18" charset="0"/>
              </a:rPr>
              <a:t>Дальнейшее разрастание  водной растительности может привести к усилению </a:t>
            </a:r>
            <a:r>
              <a:rPr lang="ru-RU" sz="3300" b="1" dirty="0" err="1" smtClean="0">
                <a:latin typeface="Bookman Old Style" pitchFamily="18" charset="0"/>
              </a:rPr>
              <a:t>эвтрификации</a:t>
            </a:r>
            <a:r>
              <a:rPr lang="ru-RU" sz="3300" b="1" dirty="0" smtClean="0">
                <a:latin typeface="Bookman Old Style" pitchFamily="18" charset="0"/>
              </a:rPr>
              <a:t>, снижению уровня кислорода в воде, замору рыбы, размножению простейших животных и одноклеточных водорослей. Качество воды в водоёме снизится, что сделает невозможным купание жителей и ловлю рыбы. Поэтому необходимо проведение  постоянного мониторинга состояния водоёма, а также его очистка.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-1432651" y="3038730"/>
            <a:ext cx="3877985" cy="707886"/>
          </a:xfrm>
          <a:prstGeom prst="rect">
            <a:avLst/>
          </a:prstGeom>
          <a:noFill/>
          <a:ln>
            <a:solidFill>
              <a:srgbClr val="FEFCD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atin typeface="Bookman Old Style" pitchFamily="18" charset="0"/>
              </a:rPr>
              <a:t>ВЫВОДЫ</a:t>
            </a:r>
            <a:endParaRPr lang="ru-RU" sz="40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Содержимое 2"/>
          <p:cNvSpPr>
            <a:spLocks noGrp="1"/>
          </p:cNvSpPr>
          <p:nvPr>
            <p:ph idx="1"/>
          </p:nvPr>
        </p:nvSpPr>
        <p:spPr>
          <a:xfrm>
            <a:off x="1143000" y="1066800"/>
            <a:ext cx="7696200" cy="48006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2800" smtClean="0">
                <a:latin typeface="Bookman Old Style" pitchFamily="18" charset="0"/>
              </a:rPr>
              <a:t>	</a:t>
            </a:r>
            <a:r>
              <a:rPr lang="ru-RU" sz="2800" b="1" smtClean="0">
                <a:latin typeface="Bookman Old Style" pitchFamily="18" charset="0"/>
              </a:rPr>
              <a:t>3. Бережное отношение жителей к водоёму и прилегающей территории может сделать его одним из самых красивых, чистых, привлекательных уголков нашего посёлка. Поэтому необходимо экологическое просвещение жителей, воспитание в них экологической культуры и любви к природе.</a:t>
            </a:r>
          </a:p>
          <a:p>
            <a:pPr eaLnBrk="1" hangingPunct="1">
              <a:buFont typeface="Wingdings 2" pitchFamily="18" charset="2"/>
              <a:buNone/>
            </a:pPr>
            <a:endParaRPr lang="ru-RU" sz="2800" smtClean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-1432651" y="3038730"/>
            <a:ext cx="3877985" cy="707886"/>
          </a:xfrm>
          <a:prstGeom prst="rect">
            <a:avLst/>
          </a:prstGeom>
          <a:noFill/>
          <a:ln>
            <a:solidFill>
              <a:srgbClr val="FEFCD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atin typeface="Bookman Old Style" pitchFamily="18" charset="0"/>
              </a:rPr>
              <a:t>ВЫВОДЫ</a:t>
            </a:r>
            <a:endParaRPr lang="ru-RU" sz="40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609600"/>
            <a:ext cx="7696200" cy="5638800"/>
          </a:xfrm>
        </p:spPr>
        <p:txBody>
          <a:bodyPr>
            <a:normAutofit fontScale="850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300" b="1" dirty="0" smtClean="0">
                <a:latin typeface="Bookman Old Style" pitchFamily="18" charset="0"/>
              </a:rPr>
              <a:t>	4. Для воспитания экологической культуры молодёжи предлагаем привлекать  ребят к участию в трудовых десантах, исследованиях, мониторингу, обустройству пляжа, площадок для пикников, спортивных площадок, мест для рыбалки, лодочной станции. Вложив частичку своей души и труда эти ребята будут стремиться сделать всё для того чтобы их родной посёлок оставался самым красивым, а район </a:t>
            </a:r>
          </a:p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300" b="1" dirty="0" smtClean="0">
                <a:latin typeface="Bookman Old Style" pitchFamily="18" charset="0"/>
              </a:rPr>
              <a:t> </a:t>
            </a:r>
            <a:r>
              <a:rPr lang="ru-RU" sz="3300" b="1" dirty="0" smtClean="0">
                <a:solidFill>
                  <a:srgbClr val="FF0000"/>
                </a:solidFill>
                <a:latin typeface="Bookman Old Style" pitchFamily="18" charset="0"/>
              </a:rPr>
              <a:t>экологически чистым районом Московской области.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rot="5400000">
            <a:off x="-1432651" y="3038730"/>
            <a:ext cx="3877985" cy="707886"/>
          </a:xfrm>
          <a:prstGeom prst="rect">
            <a:avLst/>
          </a:prstGeom>
          <a:noFill/>
          <a:ln>
            <a:solidFill>
              <a:srgbClr val="FEFCD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atin typeface="Bookman Old Style" pitchFamily="18" charset="0"/>
              </a:rPr>
              <a:t>ВЫВОДЫ</a:t>
            </a:r>
            <a:endParaRPr lang="ru-RU" sz="40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Научная работа\Красный ручей\фото ананьева природа\P1060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52400"/>
            <a:ext cx="8534400" cy="67056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000" b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Работу выполнили учащиеся 11  класса: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000" b="1" i="1" dirty="0" err="1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Печникова</a:t>
            </a:r>
            <a:r>
              <a:rPr lang="ru-RU" sz="3000" b="1" i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000" b="1" i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Диана</a:t>
            </a:r>
            <a:r>
              <a:rPr lang="ru-RU" sz="3000" b="1" i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, </a:t>
            </a:r>
            <a:endParaRPr lang="ru-RU" sz="3000" b="1" i="1" dirty="0" smtClean="0">
              <a:ln w="11430"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man Old Style" pitchFamily="18" charset="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000" b="1" i="1" dirty="0" err="1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Зливко</a:t>
            </a:r>
            <a:r>
              <a:rPr lang="ru-RU" sz="3000" b="1" i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 Ирина ,</a:t>
            </a:r>
            <a:endParaRPr lang="ru-RU" sz="3000" b="1" i="1" dirty="0" smtClean="0">
              <a:ln w="11430"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man Old Style" pitchFamily="18" charset="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000" b="1" i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Зиновьев </a:t>
            </a:r>
            <a:r>
              <a:rPr lang="ru-RU" sz="3000" b="1" i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Сергей.</a:t>
            </a:r>
            <a:endParaRPr lang="ru-RU" sz="3000" b="1" dirty="0" smtClean="0">
              <a:ln w="11430"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man Old Style" pitchFamily="18" charset="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000" b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 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000" b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Руководители работы :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000" b="1" i="1" dirty="0" err="1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Атмашкина</a:t>
            </a:r>
            <a:r>
              <a:rPr lang="ru-RU" sz="3000" b="1" i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 И.А. – учитель химии и биологии,</a:t>
            </a:r>
            <a:endParaRPr lang="ru-RU" sz="3000" b="1" dirty="0" smtClean="0">
              <a:ln w="11430"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man Old Style" pitchFamily="18" charset="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000" b="1" i="1" dirty="0" smtClean="0">
                <a:ln w="1143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Жукова И.Н. – учитель биологии и географии.</a:t>
            </a:r>
            <a:endParaRPr lang="ru-RU" sz="3000" b="1" dirty="0" smtClean="0">
              <a:ln w="11430"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man Old Style" pitchFamily="18" charset="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Научная работа\Красный ручей\фото ананьева природа\P1060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752600"/>
            <a:ext cx="7499350" cy="365760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ru-RU" sz="8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СПАСИБО ЗА ВНИМАНИЕ!</a:t>
            </a:r>
          </a:p>
          <a:p>
            <a:pPr eaLnBrk="1" hangingPunct="1">
              <a:defRPr/>
            </a:pP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10506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8229600" cy="1219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НАУЧНО-ИССЛЕДОВАТЕЛЬСКАЯ                     РАБОТА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 </a:t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267200"/>
            <a:ext cx="8839200" cy="2590800"/>
          </a:xfrm>
        </p:spPr>
        <p:txBody>
          <a:bodyPr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9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Bookman Old Style" pitchFamily="18" charset="0"/>
              </a:rPr>
              <a:t>«КОМПЛЕКСНАЯ ОЦЕНКА ВОДОЁМА КРАСНЫЙ РУЧЕЙ»</a:t>
            </a:r>
            <a:endParaRPr lang="ru-RU" sz="39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Bookman Old Style" pitchFamily="18" charset="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 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7239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tx2">
                    <a:satMod val="130000"/>
                  </a:schemeClr>
                </a:solidFill>
                <a:latin typeface="Bookman Old Style" pitchFamily="18" charset="0"/>
              </a:rPr>
              <a:t>ЦЕЛИ НАШЕЙ РАБОТЫ:</a:t>
            </a:r>
            <a:r>
              <a:rPr lang="ru-RU" sz="4000" dirty="0" smtClean="0">
                <a:solidFill>
                  <a:schemeClr val="tx2">
                    <a:satMod val="130000"/>
                  </a:schemeClr>
                </a:solidFill>
                <a:latin typeface="Bookman Old Style" pitchFamily="18" charset="0"/>
              </a:rPr>
              <a:t/>
            </a:r>
            <a:br>
              <a:rPr lang="ru-RU" sz="4000" dirty="0" smtClean="0">
                <a:solidFill>
                  <a:schemeClr val="tx2">
                    <a:satMod val="130000"/>
                  </a:schemeClr>
                </a:solidFill>
                <a:latin typeface="Bookman Old Style" pitchFamily="18" charset="0"/>
              </a:rPr>
            </a:br>
            <a:endParaRPr lang="ru-RU" sz="4000" dirty="0">
              <a:solidFill>
                <a:schemeClr val="tx2">
                  <a:satMod val="13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1143000" y="1447800"/>
            <a:ext cx="7791450" cy="4800600"/>
          </a:xfrm>
        </p:spPr>
        <p:txBody>
          <a:bodyPr/>
          <a:lstStyle/>
          <a:p>
            <a:pPr eaLnBrk="1" hangingPunct="1"/>
            <a:r>
              <a:rPr lang="ru-RU" smtClean="0">
                <a:latin typeface="Bookman Old Style" pitchFamily="18" charset="0"/>
              </a:rPr>
              <a:t>Дать комплексную оценку состояния водоёма Красный ручей.</a:t>
            </a:r>
          </a:p>
          <a:p>
            <a:pPr eaLnBrk="1" hangingPunct="1"/>
            <a:r>
              <a:rPr lang="ru-RU" smtClean="0">
                <a:latin typeface="Bookman Old Style" pitchFamily="18" charset="0"/>
              </a:rPr>
              <a:t>Рассмотреть варианты использования водоёма и территории около него для удовлетворения рекреационных и эстетических потребностей жителей.</a:t>
            </a:r>
          </a:p>
          <a:p>
            <a:pPr eaLnBrk="1" hangingPunct="1"/>
            <a:endParaRPr lang="ru-RU" smtClean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497763" cy="1143000"/>
          </a:xfrm>
        </p:spPr>
        <p:txBody>
          <a:bodyPr/>
          <a:lstStyle/>
          <a:p>
            <a:pPr lvl="1" algn="ctr" eaLnBrk="1" fontAlgn="auto" hangingPunct="1">
              <a:spcAft>
                <a:spcPts val="0"/>
              </a:spcAft>
              <a:defRPr/>
            </a:pPr>
            <a:r>
              <a:rPr lang="ru-RU" sz="4000" b="1" kern="1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НАШИ ЗАДАЧИ: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1600" y="1219200"/>
            <a:ext cx="7497763" cy="5181600"/>
          </a:xfrm>
        </p:spPr>
        <p:txBody>
          <a:bodyPr>
            <a:normAutofit fontScale="850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3500" dirty="0" smtClean="0">
                <a:latin typeface="Bookman Old Style" pitchFamily="18" charset="0"/>
              </a:rPr>
              <a:t>Дать экологическую оценку качества воды водоёма Красный ручей.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3500" dirty="0" smtClean="0">
                <a:latin typeface="Bookman Old Style" pitchFamily="18" charset="0"/>
              </a:rPr>
              <a:t>Определить видовой состав водных и прибрежных растений.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3500" dirty="0" smtClean="0">
                <a:latin typeface="Bookman Old Style" pitchFamily="18" charset="0"/>
              </a:rPr>
              <a:t>Научиться простейшим методам исследования природы.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3500" dirty="0" smtClean="0">
                <a:latin typeface="Bookman Old Style" pitchFamily="18" charset="0"/>
              </a:rPr>
              <a:t>Распространить полученные знания среди населения.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3500" dirty="0" smtClean="0">
                <a:latin typeface="Bookman Old Style" pitchFamily="18" charset="0"/>
              </a:rPr>
              <a:t>Разработать рекомендации по комплексному использованию водоёма Красный ручей п. Лотошино.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Научная работа\Красный ручей\План Лотошино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228600" y="152400"/>
            <a:ext cx="4724399" cy="6541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257800" y="152400"/>
            <a:ext cx="3657600" cy="6553200"/>
          </a:xfr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ru-RU" sz="2400" dirty="0" smtClean="0"/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Wingdings" pitchFamily="2" charset="2"/>
              <a:buChar char="Ø"/>
              <a:defRPr/>
            </a:pPr>
            <a:r>
              <a:rPr lang="ru-RU" sz="2400" dirty="0" smtClean="0"/>
              <a:t> </a:t>
            </a:r>
            <a:r>
              <a:rPr lang="ru-RU" sz="2400" b="1" dirty="0" smtClean="0">
                <a:latin typeface="Bookman Old Style" pitchFamily="18" charset="0"/>
              </a:rPr>
              <a:t>Красный ручей –   левый приток </a:t>
            </a:r>
            <a:r>
              <a:rPr lang="ru-RU" sz="2400" b="1" dirty="0" err="1" smtClean="0">
                <a:latin typeface="Bookman Old Style" pitchFamily="18" charset="0"/>
              </a:rPr>
              <a:t>р.Лобь</a:t>
            </a:r>
            <a:r>
              <a:rPr lang="ru-RU" sz="2400" b="1" dirty="0" smtClean="0">
                <a:latin typeface="Bookman Old Style" pitchFamily="18" charset="0"/>
              </a:rPr>
              <a:t>; </a:t>
            </a: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Wingdings 2"/>
              <a:buNone/>
              <a:defRPr/>
            </a:pPr>
            <a:endParaRPr lang="ru-RU" sz="800" b="1" dirty="0" smtClean="0">
              <a:latin typeface="Bookman Old Style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Wingdings" pitchFamily="2" charset="2"/>
              <a:buChar char="Ø"/>
              <a:defRPr/>
            </a:pPr>
            <a:r>
              <a:rPr lang="ru-RU" sz="2400" b="1" dirty="0" smtClean="0">
                <a:latin typeface="Bookman Old Style" pitchFamily="18" charset="0"/>
              </a:rPr>
              <a:t> Его длина достигает 4 км;</a:t>
            </a: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Wingdings 2"/>
              <a:buNone/>
              <a:defRPr/>
            </a:pPr>
            <a:endParaRPr lang="ru-RU" sz="800" b="1" dirty="0" smtClean="0">
              <a:latin typeface="Bookman Old Style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Wingdings" pitchFamily="2" charset="2"/>
              <a:buChar char="Ø"/>
              <a:defRPr/>
            </a:pPr>
            <a:r>
              <a:rPr lang="ru-RU" sz="2400" b="1" dirty="0" smtClean="0">
                <a:latin typeface="Bookman Old Style" pitchFamily="18" charset="0"/>
              </a:rPr>
              <a:t> Исток к северо-западу от п.Лотошино;</a:t>
            </a: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Wingdings 2"/>
              <a:buNone/>
              <a:defRPr/>
            </a:pPr>
            <a:endParaRPr lang="ru-RU" sz="800" b="1" dirty="0" smtClean="0">
              <a:latin typeface="Bookman Old Style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Wingdings" pitchFamily="2" charset="2"/>
              <a:buChar char="Ø"/>
              <a:defRPr/>
            </a:pPr>
            <a:r>
              <a:rPr lang="ru-RU" sz="2400" b="1" dirty="0" smtClean="0">
                <a:latin typeface="Bookman Old Style" pitchFamily="18" charset="0"/>
              </a:rPr>
              <a:t>Устье – в посёлке Лотошино;</a:t>
            </a: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Wingdings 2"/>
              <a:buNone/>
              <a:defRPr/>
            </a:pPr>
            <a:endParaRPr lang="ru-RU" sz="800" b="1" dirty="0" smtClean="0">
              <a:latin typeface="Bookman Old Style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Wingdings" pitchFamily="2" charset="2"/>
              <a:buChar char="Ø"/>
              <a:defRPr/>
            </a:pPr>
            <a:r>
              <a:rPr lang="ru-RU" sz="2400" b="1" dirty="0" smtClean="0">
                <a:latin typeface="Bookman Old Style" pitchFamily="18" charset="0"/>
              </a:rPr>
              <a:t> Русло извилистое, заросшее.</a:t>
            </a:r>
            <a:endParaRPr lang="ru-RU" sz="2400" b="1" dirty="0">
              <a:latin typeface="Bookman Old Style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04800" y="2133600"/>
            <a:ext cx="2895600" cy="1752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4339" name="Picture 2" descr="C:\Users\Irina\Desktop\20140103_1357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443" r="3333"/>
          <a:stretch>
            <a:fillRect/>
          </a:stretch>
        </p:blipFill>
        <p:spPr>
          <a:xfrm>
            <a:off x="0" y="0"/>
            <a:ext cx="9250363" cy="6858000"/>
          </a:xfrm>
        </p:spPr>
      </p:pic>
      <p:sp>
        <p:nvSpPr>
          <p:cNvPr id="5" name="TextBox 4"/>
          <p:cNvSpPr txBox="1"/>
          <p:nvPr/>
        </p:nvSpPr>
        <p:spPr>
          <a:xfrm>
            <a:off x="304800" y="152400"/>
            <a:ext cx="8610600" cy="95410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+mn-cs"/>
              </a:rPr>
              <a:t>Из архива Филипповой Г.В.,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+mn-cs"/>
              </a:rPr>
              <a:t>вид на плотину в 70-е годы.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D:\Научная работа\Красный ручей\DSCN6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04800" y="152400"/>
            <a:ext cx="8610600" cy="95410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+mn-cs"/>
              </a:rPr>
              <a:t>Беседа с Филипповой Г.В., жительницей ул.Колхозная.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6387" name="Picture 2" descr="D:\Научная работа\Красный ручей\пруд\100NIKON\DSCN34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>
          <a:xfrm>
            <a:off x="0" y="0"/>
            <a:ext cx="9197975" cy="6897688"/>
          </a:xfrm>
        </p:spPr>
      </p:pic>
      <p:sp>
        <p:nvSpPr>
          <p:cNvPr id="6" name="TextBox 5"/>
          <p:cNvSpPr txBox="1"/>
          <p:nvPr/>
        </p:nvSpPr>
        <p:spPr>
          <a:xfrm>
            <a:off x="685800" y="6019800"/>
            <a:ext cx="7696200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+mn-cs"/>
              </a:rPr>
              <a:t>Вид на плотину в наши дни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607</TotalTime>
  <Words>599</Words>
  <Application>Microsoft Office PowerPoint</Application>
  <PresentationFormat>Экран (4:3)</PresentationFormat>
  <Paragraphs>111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Солнцестояние</vt:lpstr>
      <vt:lpstr>НАУЧНО-ИССЛЕДОВАТЕЛЬСКАЯ                     РАБОТА   </vt:lpstr>
      <vt:lpstr>Слайд 2</vt:lpstr>
      <vt:lpstr>НАУЧНО-ИССЛЕДОВАТЕЛЬСКАЯ                     РАБОТА   </vt:lpstr>
      <vt:lpstr>ЦЕЛИ НАШЕЙ РАБОТЫ: </vt:lpstr>
      <vt:lpstr>НАШИ ЗАДАЧИ:</vt:lpstr>
      <vt:lpstr>Слайд 6</vt:lpstr>
      <vt:lpstr>Слайд 7</vt:lpstr>
      <vt:lpstr>Слайд 8</vt:lpstr>
      <vt:lpstr>Слайд 9</vt:lpstr>
      <vt:lpstr>СОЦИОЛОГИЧЕСКИЙ ОПРОС «Роль водоёма Красный ручей в жизни жителей п.Лотошино» </vt:lpstr>
      <vt:lpstr>РЕЗУЛЬТАТЫ ОПРОСА:</vt:lpstr>
      <vt:lpstr>ИЗУЧЕНИЕ И ОЦЕНКА КАЧЕСТВА ВОДЫ </vt:lpstr>
      <vt:lpstr>ОПРЕДЕЛЕНИЕ ЗАПАХА ВОДЫ </vt:lpstr>
      <vt:lpstr>ИЗУЧЕНИЕ И ОЦЕНКА КАЧЕСТВА ВОДЫ </vt:lpstr>
      <vt:lpstr>ИЗУЧЕНИЕ И ОЦЕНКА КАЧЕСТВА ВОДЫ </vt:lpstr>
      <vt:lpstr>ИЗУЧЕНИЕ И ОЦЕНКА КАЧЕСТВА ВОДЫ </vt:lpstr>
      <vt:lpstr>Слайд 17</vt:lpstr>
      <vt:lpstr>ИЗУЧЕНИЕ И ОЦЕНКА КАЧЕСТВА ВОДЫ </vt:lpstr>
      <vt:lpstr>ИЗУЧЕНИЕ И ОЦЕНКА КАЧЕСТВА ВОДЫ 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НАУЧНО-ИССЛЕДОВАТЕЛЬСКАЯ РАБОТА</dc:title>
  <dc:creator>Irina</dc:creator>
  <cp:lastModifiedBy>Irina</cp:lastModifiedBy>
  <cp:revision>80</cp:revision>
  <dcterms:created xsi:type="dcterms:W3CDTF">2014-01-03T08:23:47Z</dcterms:created>
  <dcterms:modified xsi:type="dcterms:W3CDTF">2015-04-21T17:52:15Z</dcterms:modified>
</cp:coreProperties>
</file>