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256" r:id="rId2"/>
    <p:sldId id="257" r:id="rId3"/>
    <p:sldId id="260" r:id="rId4"/>
    <p:sldId id="264" r:id="rId5"/>
    <p:sldId id="273" r:id="rId6"/>
    <p:sldId id="267" r:id="rId7"/>
    <p:sldId id="265" r:id="rId8"/>
    <p:sldId id="321" r:id="rId9"/>
    <p:sldId id="282" r:id="rId10"/>
    <p:sldId id="295" r:id="rId11"/>
    <p:sldId id="270" r:id="rId12"/>
    <p:sldId id="290" r:id="rId13"/>
    <p:sldId id="301" r:id="rId14"/>
    <p:sldId id="286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06" r:id="rId27"/>
    <p:sldId id="304" r:id="rId28"/>
    <p:sldId id="317" r:id="rId29"/>
    <p:sldId id="318" r:id="rId30"/>
    <p:sldId id="322" r:id="rId31"/>
    <p:sldId id="319" r:id="rId32"/>
    <p:sldId id="320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4EC3D"/>
    <a:srgbClr val="0D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1" autoAdjust="0"/>
    <p:restoredTop sz="94667" autoAdjust="0"/>
  </p:normalViewPr>
  <p:slideViewPr>
    <p:cSldViewPr>
      <p:cViewPr>
        <p:scale>
          <a:sx n="83" d="100"/>
          <a:sy n="83" d="100"/>
        </p:scale>
        <p:origin x="88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8B3821-BC68-45D2-B3C5-4E05CD28B424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F63957-F8E9-408B-83FF-C67D3C948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842A-49B7-4F2B-BDD3-DF7CFBCC6100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6E21-8BB2-4CA6-B849-9F766D905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EADD-7955-411F-8583-A4AB34C0FBC9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A086-0E56-47F3-B182-6A32CD480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5D61-1530-4820-878F-DA21BC5E573C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66FF9-C980-407F-98D6-9F2697C78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65681-63E5-4C6E-8EF5-93F26461F7FD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D5F67-4A5C-4D4D-8B7E-1BDD5EE10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DA478-B788-45AB-B612-81B881267B60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F2D6-9293-4A94-A893-E0D4CCFAB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803E-8263-4E46-90E7-999958BEF2D3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C4821-6754-43BF-8E4D-28B18935B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F02EB-2FEF-419D-A0A0-286A04877ABE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9DE92-68CF-484E-AC10-E1019604D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8FFC1-8EFD-4A09-AB55-565BE085C574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63397-E62F-46B1-9312-E2BF53145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8D9A1-2963-40FE-96E3-0ABD778A0414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B6A9-B8FA-444E-83D4-97F6E1E5F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D8F74-4230-45A4-A2E9-2CFD6EEDE96B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BFB9C-29EB-41D6-84F1-8199EA83C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F179-F377-48EB-8EA7-16F78BA70CA7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6FE52-CD55-4821-B7F1-95F17D288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CBDD8A-ABF9-46E4-BA90-4FF52973E0AB}" type="datetimeFigureOut">
              <a:rPr lang="ru-RU"/>
              <a:pPr>
                <a:defRPr/>
              </a:pPr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93770B-D911-42F6-8D90-F34AC77DE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1.png"/><Relationship Id="rId18" Type="http://schemas.openxmlformats.org/officeDocument/2006/relationships/oleObject" Target="../embeddings/oleObject7.bin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emf"/><Relationship Id="rId1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8.pn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6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Концепция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формирования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архитектурно-художественного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облика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районного центра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посёлка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Лотошино</a:t>
            </a:r>
          </a:p>
          <a:p>
            <a:endParaRPr lang="ru-RU" dirty="0"/>
          </a:p>
        </p:txBody>
      </p: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4098925" y="5732463"/>
            <a:ext cx="9156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201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5</a:t>
            </a:r>
            <a:endParaRPr lang="ru-RU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Под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Лотошинский  </a:t>
            </a:r>
            <a:r>
              <a:rPr lang="ru-RU" sz="2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муниципальный район </a:t>
            </a:r>
            <a:endParaRPr lang="ru-RU" sz="2400" b="1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r>
              <a:rPr lang="ru-RU" sz="24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Московской </a:t>
            </a:r>
            <a:r>
              <a:rPr lang="ru-RU" sz="2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области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39"/>
            <a:ext cx="1368753" cy="1713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83994"/>
            <a:ext cx="1224136" cy="2429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4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79388" y="33299"/>
            <a:ext cx="9000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itchFamily="34" charset="0"/>
              </a:rPr>
              <a:t>ФОРМИРОВАНИЕ ЕДИНОГО ПОДХОДА К РАЗМЕЩЕНИЮ ИНФОРМАЦИОННЫХ И РЕКЛАМНЫХ КОНСТРУКЦИЙ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179388" y="3284538"/>
            <a:ext cx="3097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СУЩЕСТВУЮЩЕЕ ПОЛОЖЕНИЕ</a:t>
            </a:r>
          </a:p>
        </p:txBody>
      </p:sp>
      <p:sp>
        <p:nvSpPr>
          <p:cNvPr id="33797" name="TextBox 12"/>
          <p:cNvSpPr txBox="1">
            <a:spLocks noChangeArrowheads="1"/>
          </p:cNvSpPr>
          <p:nvPr/>
        </p:nvSpPr>
        <p:spPr bwMode="auto">
          <a:xfrm>
            <a:off x="468313" y="6381750"/>
            <a:ext cx="2951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ПРОЕКТНОЕ ПРЕДЛОЖЕНИЕ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250825" y="6308725"/>
            <a:ext cx="309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solidFill>
                  <a:schemeClr val="bg1"/>
                </a:solidFill>
              </a:rPr>
              <a:t>НАЧАТЫЕ РАБОТЫ</a:t>
            </a: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251618" y="466642"/>
            <a:ext cx="8640763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Пояснительная записка</a:t>
            </a:r>
          </a:p>
          <a:p>
            <a:pPr algn="just"/>
            <a:r>
              <a:rPr lang="ru-RU" sz="1400" dirty="0"/>
              <a:t>Схема размещения рекламно-информационных конструкций на основных фасадах зданий и строений, выходящих </a:t>
            </a:r>
            <a:r>
              <a:rPr lang="ru-RU" sz="1400" dirty="0" smtClean="0"/>
              <a:t>улицах Центральная, Почтовая и Калинина разработана </a:t>
            </a:r>
            <a:r>
              <a:rPr lang="ru-RU" sz="1400" dirty="0"/>
              <a:t>по поручению Губернатора Московской области от 17.02.2014 № ПР-89/03-02-03-АВ по </a:t>
            </a:r>
            <a:r>
              <a:rPr lang="ru-RU" sz="1400" dirty="0" smtClean="0"/>
              <a:t>итогам заседания </a:t>
            </a:r>
            <a:r>
              <a:rPr lang="ru-RU" sz="1400" dirty="0"/>
              <a:t>Правительства Московской области 04.02.2014 и в соответствии с "Методическими рекомендациями по </a:t>
            </a:r>
            <a:r>
              <a:rPr lang="ru-RU" sz="1400" dirty="0" smtClean="0"/>
              <a:t>внешнему виду </a:t>
            </a:r>
            <a:r>
              <a:rPr lang="ru-RU" sz="1400" dirty="0"/>
              <a:t>и размещению рекламных конструкций и средств размещения информации на зданиях и сооружениях", </a:t>
            </a:r>
            <a:r>
              <a:rPr lang="ru-RU" sz="1400" dirty="0" smtClean="0"/>
              <a:t>утвержденных постановлением </a:t>
            </a:r>
            <a:r>
              <a:rPr lang="ru-RU" sz="1400" dirty="0"/>
              <a:t>Правительства Московской области от 23.01.2014 №3/1.</a:t>
            </a:r>
          </a:p>
          <a:p>
            <a:pPr algn="just"/>
            <a:r>
              <a:rPr lang="ru-RU" sz="1400" dirty="0"/>
              <a:t>Целью данной работы является создание гармоничного рекламно-информационного и навигационного оформления зданий </a:t>
            </a:r>
            <a:r>
              <a:rPr lang="ru-RU" sz="1400" dirty="0" smtClean="0"/>
              <a:t>и строений</a:t>
            </a:r>
            <a:r>
              <a:rPr lang="ru-RU" sz="1400" dirty="0"/>
              <a:t>, </a:t>
            </a:r>
            <a:r>
              <a:rPr lang="ru-RU" sz="1400" dirty="0" smtClean="0"/>
              <a:t>расположенных в центре  рабочего поселка  и формирующих его  </a:t>
            </a:r>
            <a:r>
              <a:rPr lang="ru-RU" sz="1400" dirty="0"/>
              <a:t>архитектурно-художественный </a:t>
            </a:r>
            <a:r>
              <a:rPr lang="ru-RU" sz="1400" dirty="0" smtClean="0"/>
              <a:t>облик.</a:t>
            </a:r>
          </a:p>
          <a:p>
            <a:pPr algn="just"/>
            <a:r>
              <a:rPr lang="ru-RU" sz="1400" dirty="0" smtClean="0"/>
              <a:t>Задача </a:t>
            </a:r>
            <a:r>
              <a:rPr lang="ru-RU" sz="1400" dirty="0"/>
              <a:t>данной работы заключается в подборе определенных типов рекламно-информационных </a:t>
            </a:r>
            <a:r>
              <a:rPr lang="ru-RU" sz="1400" dirty="0" smtClean="0"/>
              <a:t>конструкций, учитывающих </a:t>
            </a:r>
            <a:r>
              <a:rPr lang="ru-RU" sz="1400" dirty="0"/>
              <a:t>стилистику конкретных зданий, а также в определении места размещения данных конструкций на фасадах, </a:t>
            </a:r>
            <a:r>
              <a:rPr lang="ru-RU" sz="1400" dirty="0" smtClean="0"/>
              <a:t>с целью </a:t>
            </a:r>
            <a:r>
              <a:rPr lang="ru-RU" sz="1400" dirty="0"/>
              <a:t>максимального сохранения стилистических и уникальных особенностей здания.</a:t>
            </a:r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составе Схемы разработано руководство по проектированию и размещению рекламно-информационных конструкций.</a:t>
            </a:r>
          </a:p>
          <a:p>
            <a:pPr algn="just"/>
            <a:r>
              <a:rPr lang="ru-RU" sz="1400" dirty="0" smtClean="0"/>
              <a:t>Основные </a:t>
            </a:r>
            <a:r>
              <a:rPr lang="ru-RU" sz="1400" dirty="0"/>
              <a:t>принципы применения данной Схемы:</a:t>
            </a:r>
          </a:p>
          <a:p>
            <a:pPr algn="just"/>
            <a:r>
              <a:rPr lang="ru-RU" sz="1400" dirty="0"/>
              <a:t>- создание комфортной визуальной среды для пешеходов;</a:t>
            </a:r>
          </a:p>
          <a:p>
            <a:pPr algn="just"/>
            <a:r>
              <a:rPr lang="ru-RU" sz="1400" dirty="0"/>
              <a:t>- минимальное искажение архитектурных, художественных и уникальных особенностей зданий и строений </a:t>
            </a:r>
            <a:r>
              <a:rPr lang="ru-RU" sz="1400" dirty="0" smtClean="0"/>
              <a:t>при размещении </a:t>
            </a:r>
            <a:r>
              <a:rPr lang="ru-RU" sz="1400" dirty="0"/>
              <a:t>на них рекламно-информационных конструкций;</a:t>
            </a:r>
          </a:p>
          <a:p>
            <a:pPr algn="just"/>
            <a:r>
              <a:rPr lang="ru-RU" sz="1400" dirty="0"/>
              <a:t>- использование оптимально-минимальных габаритов и количества устанавливаемых конструкций, достаточных </a:t>
            </a:r>
            <a:r>
              <a:rPr lang="ru-RU" sz="1400" dirty="0" smtClean="0"/>
              <a:t>для полноценного </a:t>
            </a:r>
            <a:r>
              <a:rPr lang="ru-RU" sz="1400" dirty="0"/>
              <a:t>информирования потенциального потребителя о месте нахождения предпринимателя.</a:t>
            </a:r>
          </a:p>
          <a:p>
            <a:pPr algn="just"/>
            <a:r>
              <a:rPr lang="ru-RU" sz="1400" dirty="0"/>
              <a:t>Итог данной работы окажет практическую помощь администрации </a:t>
            </a:r>
            <a:r>
              <a:rPr lang="ru-RU" sz="1400" dirty="0" smtClean="0"/>
              <a:t>Лотошинского муниципального </a:t>
            </a:r>
            <a:r>
              <a:rPr lang="ru-RU" sz="1400" dirty="0"/>
              <a:t>района, при оформлении и выдаче разрешений на установку и эксплуатацию рекламных и </a:t>
            </a:r>
            <a:r>
              <a:rPr lang="ru-RU" sz="1400" dirty="0" smtClean="0"/>
              <a:t>информационных конструкций</a:t>
            </a:r>
            <a:r>
              <a:rPr lang="ru-RU" sz="1400" dirty="0"/>
              <a:t>, размещаемых на зданиях и строениях, в части вопросов сохранения архитектурно-художественного </a:t>
            </a:r>
            <a:r>
              <a:rPr lang="ru-RU" sz="1400" dirty="0" smtClean="0"/>
              <a:t>облика сложившейся </a:t>
            </a:r>
            <a:r>
              <a:rPr lang="ru-RU" sz="1400" dirty="0"/>
              <a:t>застройки.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:\Users\Наталья\Desktop\Пешеходная зона. Местный Арбат\Для презентации.Лотоарбат\услов.обозна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4425" y="4005263"/>
            <a:ext cx="29495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Users\Наталья\Desktop\АЛЬБОМ\Генеральный (проектный) план_2 лис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12" y="3759993"/>
            <a:ext cx="6089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763" y="6308725"/>
            <a:ext cx="3635375" cy="43338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</a:rPr>
              <a:t>ФРАГМЕНТ ПРОЕКТА ГЕНЕРАЛЬНОГО ПЛАНА</a:t>
            </a:r>
          </a:p>
        </p:txBody>
      </p:sp>
      <p:pic>
        <p:nvPicPr>
          <p:cNvPr id="34823" name="Picture 6" descr="C:\Users\Наталья\Desktop\АЛЬБОМ\карта с выдел областью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71" y="731838"/>
            <a:ext cx="7532687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19671" y="3009105"/>
            <a:ext cx="3635375" cy="34845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</a:rPr>
              <a:t>ЗОНА </a:t>
            </a:r>
            <a:r>
              <a:rPr lang="ru-RU" sz="1400" dirty="0" smtClean="0">
                <a:solidFill>
                  <a:schemeClr val="tx1"/>
                </a:solidFill>
              </a:rPr>
              <a:t>РАЗРАБОТКИ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825" name="TextBox 18"/>
          <p:cNvSpPr txBox="1">
            <a:spLocks noChangeArrowheads="1"/>
          </p:cNvSpPr>
          <p:nvPr/>
        </p:nvSpPr>
        <p:spPr bwMode="auto">
          <a:xfrm>
            <a:off x="345815" y="11906"/>
            <a:ext cx="8280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Местоположение рассматриваемых улиц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476250"/>
            <a:ext cx="9144000" cy="2016125"/>
          </a:xfrm>
          <a:prstGeom prst="rect">
            <a:avLst/>
          </a:prstGeom>
          <a:solidFill>
            <a:srgbClr val="34EC3D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C:\Users\Наталья\Desktop\АЛЬБОМ\ситуац.план.спутник. НОМЕРА Д ЭКСПЛИКАЦ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5304"/>
              </p:ext>
            </p:extLst>
          </p:nvPr>
        </p:nvGraphicFramePr>
        <p:xfrm>
          <a:off x="323850" y="549275"/>
          <a:ext cx="2664296" cy="18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"/>
                <a:gridCol w="230425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Наименование объекта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86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КДЦ «Русь»</a:t>
                      </a:r>
                      <a:endParaRPr lang="ru-RU" sz="1100" dirty="0"/>
                    </a:p>
                  </a:txBody>
                  <a:tcPr/>
                </a:tc>
              </a:tr>
              <a:tr h="31698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Администрация Лотошинского</a:t>
                      </a:r>
                      <a:r>
                        <a:rPr lang="ru-RU" sz="1000" baseline="0" dirty="0" smtClean="0"/>
                        <a:t> муниципального района</a:t>
                      </a:r>
                      <a:endParaRPr lang="ru-RU" sz="1000" dirty="0"/>
                    </a:p>
                  </a:txBody>
                  <a:tcPr/>
                </a:tc>
              </a:tr>
              <a:tr h="1986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Школа искусств</a:t>
                      </a:r>
                      <a:endParaRPr lang="ru-RU" sz="1100" dirty="0"/>
                    </a:p>
                  </a:txBody>
                  <a:tcPr/>
                </a:tc>
              </a:tr>
              <a:tr h="1986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Дом культуры</a:t>
                      </a:r>
                      <a:endParaRPr lang="ru-RU" sz="1100" dirty="0"/>
                    </a:p>
                  </a:txBody>
                  <a:tcPr/>
                </a:tc>
              </a:tr>
              <a:tr h="3386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сквер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51894"/>
              </p:ext>
            </p:extLst>
          </p:nvPr>
        </p:nvGraphicFramePr>
        <p:xfrm>
          <a:off x="3132138" y="549275"/>
          <a:ext cx="2880320" cy="18796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/>
                <a:gridCol w="2448272"/>
              </a:tblGrid>
              <a:tr h="29473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Банк «Возрождение»</a:t>
                      </a:r>
                      <a:endParaRPr lang="ru-RU" sz="1100" dirty="0"/>
                    </a:p>
                  </a:txBody>
                  <a:tcPr/>
                </a:tc>
              </a:tr>
              <a:tr h="29473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ТЦ «Викинг»(Почтовая, д.4)</a:t>
                      </a:r>
                      <a:endParaRPr lang="ru-RU" sz="1100" b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7402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КПК «Поддержка»</a:t>
                      </a:r>
                      <a:endParaRPr lang="ru-RU" sz="1100" dirty="0"/>
                    </a:p>
                  </a:txBody>
                  <a:tcPr/>
                </a:tc>
              </a:tr>
              <a:tr h="29473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9</a:t>
                      </a:r>
                      <a:endParaRPr lang="ru-RU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ТЦ «Магнит»(Почтовая.д.2)</a:t>
                      </a:r>
                      <a:endParaRPr lang="ru-RU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9473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Управление пенсионного фонда №31</a:t>
                      </a:r>
                      <a:endParaRPr lang="ru-RU" sz="1100" dirty="0"/>
                    </a:p>
                  </a:txBody>
                  <a:tcPr/>
                </a:tc>
              </a:tr>
              <a:tr h="32651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11</a:t>
                      </a:r>
                      <a:endParaRPr lang="ru-RU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Кафе «У Кузьмича»(ул. Центральная, д.8)</a:t>
                      </a:r>
                      <a:endParaRPr lang="ru-RU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960455"/>
              </p:ext>
            </p:extLst>
          </p:nvPr>
        </p:nvGraphicFramePr>
        <p:xfrm>
          <a:off x="6156325" y="549275"/>
          <a:ext cx="2700808" cy="18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/>
                <a:gridCol w="2268760"/>
              </a:tblGrid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Краеведческий музей</a:t>
                      </a:r>
                      <a:endParaRPr lang="ru-RU" sz="1100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13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Многоквартирный жилой дом</a:t>
                      </a:r>
                      <a:endParaRPr lang="ru-RU" sz="1100" b="0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33CC"/>
                          </a:solidFill>
                        </a:rPr>
                        <a:t>Торговый</a:t>
                      </a:r>
                      <a:r>
                        <a:rPr lang="ru-RU" sz="1100" baseline="0" dirty="0" smtClean="0">
                          <a:solidFill>
                            <a:srgbClr val="0033CC"/>
                          </a:solidFill>
                        </a:rPr>
                        <a:t> центр</a:t>
                      </a:r>
                      <a:endParaRPr lang="ru-RU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Почта</a:t>
                      </a:r>
                      <a:endParaRPr lang="ru-RU" sz="1100" dirty="0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Налоговая</a:t>
                      </a:r>
                      <a:endParaRPr lang="ru-RU" sz="1100" dirty="0"/>
                    </a:p>
                  </a:txBody>
                  <a:tcPr/>
                </a:tc>
              </a:tr>
              <a:tr h="30003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Комбинат бытового обслуживания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 flipV="1">
            <a:off x="323850" y="549275"/>
            <a:ext cx="0" cy="180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6237288"/>
            <a:ext cx="3635375" cy="43180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</a:rPr>
              <a:t>ЭКСПЛИКАЦИЯ ОБЪЕКТОВ НА РАССМАТРИВАЕМОЙ ТЕРРИТОРИИ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323850" y="549275"/>
            <a:ext cx="0" cy="180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987675" y="549275"/>
            <a:ext cx="0" cy="18002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011863" y="549275"/>
            <a:ext cx="0" cy="18002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8893175" y="549275"/>
            <a:ext cx="0" cy="18002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920" name="TextBox 37"/>
          <p:cNvSpPr txBox="1">
            <a:spLocks noChangeArrowheads="1"/>
          </p:cNvSpPr>
          <p:nvPr/>
        </p:nvSpPr>
        <p:spPr bwMode="auto">
          <a:xfrm>
            <a:off x="-612576" y="-5050"/>
            <a:ext cx="9756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          ФОРМИРОВАНИЕ ЕДИНОГО </a:t>
            </a:r>
            <a:r>
              <a:rPr lang="ru-RU" sz="1400" dirty="0">
                <a:solidFill>
                  <a:schemeClr val="bg1"/>
                </a:solidFill>
                <a:latin typeface="Calibri" pitchFamily="34" charset="0"/>
              </a:rPr>
              <a:t>ПОДХОДА К РАЗМЕЩЕНИЮ ИНФОРМАЦИОННЫХ И РЕКЛАМНЫХ 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КОНСТРУКЦИЙ </a:t>
            </a:r>
            <a:endParaRPr lang="ru-RU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4" y="836712"/>
            <a:ext cx="8764166" cy="54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189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90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ФОРМИРОВАНИЕ ЕДИНОГО ПОДХОДА К РАЗМЕЩЕНИЮ ИНФОРМАЦИОННЫХ И РЕКЛАМНЫХ КОНСТРУКЦИЙ</a:t>
            </a:r>
            <a:r>
              <a:rPr lang="ru-R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graphicFrame>
        <p:nvGraphicFramePr>
          <p:cNvPr id="45124" name="Object 68"/>
          <p:cNvGraphicFramePr>
            <a:graphicFrameLocks noChangeAspect="1"/>
          </p:cNvGraphicFramePr>
          <p:nvPr/>
        </p:nvGraphicFramePr>
        <p:xfrm>
          <a:off x="5003800" y="3213100"/>
          <a:ext cx="3916363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5" r:id="rId4" imgW="6388080" imgH="3218422" progId="">
                  <p:embed/>
                </p:oleObj>
              </mc:Choice>
              <mc:Fallback>
                <p:oleObj r:id="rId4" imgW="6388080" imgH="3218422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1270" b="2156"/>
                      <a:stretch>
                        <a:fillRect/>
                      </a:stretch>
                    </p:blipFill>
                    <p:spPr bwMode="auto">
                      <a:xfrm>
                        <a:off x="5003800" y="3213100"/>
                        <a:ext cx="3916363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25" name="Object 69"/>
          <p:cNvGraphicFramePr>
            <a:graphicFrameLocks noChangeAspect="1"/>
          </p:cNvGraphicFramePr>
          <p:nvPr/>
        </p:nvGraphicFramePr>
        <p:xfrm>
          <a:off x="1141413" y="1628775"/>
          <a:ext cx="7291387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6" r:id="rId6" imgW="12307849" imgH="2404877" progId="">
                  <p:embed/>
                </p:oleObj>
              </mc:Choice>
              <mc:Fallback>
                <p:oleObj r:id="rId6" imgW="12307849" imgH="2404877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1628775"/>
                        <a:ext cx="7291387" cy="155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126" name="Group 70"/>
          <p:cNvGrpSpPr>
            <a:grpSpLocks/>
          </p:cNvGrpSpPr>
          <p:nvPr/>
        </p:nvGrpSpPr>
        <p:grpSpPr bwMode="auto">
          <a:xfrm>
            <a:off x="827088" y="1773238"/>
            <a:ext cx="7818437" cy="3157537"/>
            <a:chOff x="580" y="1117"/>
            <a:chExt cx="5335" cy="1989"/>
          </a:xfrm>
        </p:grpSpPr>
        <p:pic>
          <p:nvPicPr>
            <p:cNvPr id="45250" name="Picture 7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0" y="1128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1" name="Picture 7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82" y="1128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2" name="Picture 7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9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3" name="Picture 7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46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4" name="Picture 7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69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5" name="Picture 76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59" y="1128"/>
              <a:ext cx="1521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6" name="Picture 7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39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7" name="Picture 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60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8" name="Picture 7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08" y="1117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59" name="Picture 80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60" y="1125"/>
              <a:ext cx="1106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0" name="Picture 8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65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1" name="Picture 8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18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2" name="Picture 83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55" y="1128"/>
              <a:ext cx="1496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3" name="Picture 8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27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4" name="Picture 8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44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65" name="Picture 8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50" y="1128"/>
              <a:ext cx="1016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5266" name="Rectangle 87"/>
            <p:cNvSpPr>
              <a:spLocks noChangeArrowheads="1"/>
            </p:cNvSpPr>
            <p:nvPr/>
          </p:nvSpPr>
          <p:spPr bwMode="auto">
            <a:xfrm>
              <a:off x="5306" y="1224"/>
              <a:ext cx="2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/>
                <a:t>3 </a:t>
              </a:r>
            </a:p>
          </p:txBody>
        </p:sp>
        <p:sp>
          <p:nvSpPr>
            <p:cNvPr id="45267" name="Rectangle 88"/>
            <p:cNvSpPr>
              <a:spLocks noChangeArrowheads="1"/>
            </p:cNvSpPr>
            <p:nvPr/>
          </p:nvSpPr>
          <p:spPr bwMode="auto">
            <a:xfrm>
              <a:off x="4519" y="3069"/>
              <a:ext cx="412" cy="37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68" name="Rectangle 89"/>
            <p:cNvSpPr>
              <a:spLocks noChangeArrowheads="1"/>
            </p:cNvSpPr>
            <p:nvPr/>
          </p:nvSpPr>
          <p:spPr bwMode="auto">
            <a:xfrm>
              <a:off x="4726" y="2897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200" b="1"/>
                <a:t>3 </a:t>
              </a:r>
            </a:p>
          </p:txBody>
        </p:sp>
      </p:grpSp>
      <p:graphicFrame>
        <p:nvGraphicFramePr>
          <p:cNvPr id="45146" name="Object 90"/>
          <p:cNvGraphicFramePr>
            <a:graphicFrameLocks noChangeAspect="1"/>
          </p:cNvGraphicFramePr>
          <p:nvPr/>
        </p:nvGraphicFramePr>
        <p:xfrm>
          <a:off x="5435600" y="3316288"/>
          <a:ext cx="10747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7" r:id="rId10" imgW="1548387" imgH="490687" progId="">
                  <p:embed/>
                </p:oleObj>
              </mc:Choice>
              <mc:Fallback>
                <p:oleObj r:id="rId10" imgW="1548387" imgH="490687" progId="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316288"/>
                        <a:ext cx="1074738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47" name="Object 91"/>
          <p:cNvGraphicFramePr>
            <a:graphicFrameLocks noChangeAspect="1"/>
          </p:cNvGraphicFramePr>
          <p:nvPr/>
        </p:nvGraphicFramePr>
        <p:xfrm>
          <a:off x="8358188" y="4559300"/>
          <a:ext cx="52863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8" r:id="rId12" imgW="978079" imgH="438839" progId="">
                  <p:embed/>
                </p:oleObj>
              </mc:Choice>
              <mc:Fallback>
                <p:oleObj r:id="rId12" imgW="978079" imgH="438839" progId="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4559300"/>
                        <a:ext cx="52863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48" name="Rectangle 92"/>
          <p:cNvSpPr>
            <a:spLocks noChangeArrowheads="1"/>
          </p:cNvSpPr>
          <p:nvPr/>
        </p:nvSpPr>
        <p:spPr bwMode="auto">
          <a:xfrm>
            <a:off x="6167438" y="3068638"/>
            <a:ext cx="388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1 </a:t>
            </a:r>
          </a:p>
        </p:txBody>
      </p:sp>
      <p:sp>
        <p:nvSpPr>
          <p:cNvPr id="45149" name="Rectangle 93"/>
          <p:cNvSpPr>
            <a:spLocks noChangeArrowheads="1"/>
          </p:cNvSpPr>
          <p:nvPr/>
        </p:nvSpPr>
        <p:spPr bwMode="auto">
          <a:xfrm>
            <a:off x="5462588" y="3346450"/>
            <a:ext cx="312737" cy="338138"/>
          </a:xfrm>
          <a:prstGeom prst="rect">
            <a:avLst/>
          </a:prstGeom>
          <a:solidFill>
            <a:schemeClr val="bg2"/>
          </a:solidFill>
          <a:ln w="635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5150" name="Object 94"/>
          <p:cNvGraphicFramePr>
            <a:graphicFrameLocks noChangeAspect="1"/>
          </p:cNvGraphicFramePr>
          <p:nvPr/>
        </p:nvGraphicFramePr>
        <p:xfrm>
          <a:off x="684213" y="5229225"/>
          <a:ext cx="4519612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9" r:id="rId14" imgW="9445771" imgH="2179140" progId="">
                  <p:embed/>
                </p:oleObj>
              </mc:Choice>
              <mc:Fallback>
                <p:oleObj r:id="rId14" imgW="9445771" imgH="2179140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229225"/>
                        <a:ext cx="4519612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151" name="Group 95"/>
          <p:cNvGrpSpPr>
            <a:grpSpLocks/>
          </p:cNvGrpSpPr>
          <p:nvPr/>
        </p:nvGrpSpPr>
        <p:grpSpPr bwMode="auto">
          <a:xfrm>
            <a:off x="1089025" y="3656013"/>
            <a:ext cx="7361238" cy="2178050"/>
            <a:chOff x="743" y="2303"/>
            <a:chExt cx="5024" cy="1372"/>
          </a:xfrm>
        </p:grpSpPr>
        <p:sp>
          <p:nvSpPr>
            <p:cNvPr id="45225" name="Rectangle 96"/>
            <p:cNvSpPr>
              <a:spLocks noChangeArrowheads="1"/>
            </p:cNvSpPr>
            <p:nvPr/>
          </p:nvSpPr>
          <p:spPr bwMode="auto">
            <a:xfrm>
              <a:off x="3741" y="2502"/>
              <a:ext cx="325" cy="201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6" name="Rectangle 97"/>
            <p:cNvSpPr>
              <a:spLocks noChangeArrowheads="1"/>
            </p:cNvSpPr>
            <p:nvPr/>
          </p:nvSpPr>
          <p:spPr bwMode="auto">
            <a:xfrm>
              <a:off x="3741" y="2721"/>
              <a:ext cx="325" cy="199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7" name="Rectangle 98"/>
            <p:cNvSpPr>
              <a:spLocks noChangeArrowheads="1"/>
            </p:cNvSpPr>
            <p:nvPr/>
          </p:nvSpPr>
          <p:spPr bwMode="auto">
            <a:xfrm>
              <a:off x="3741" y="2933"/>
              <a:ext cx="751" cy="37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8" name="Rectangle 99"/>
            <p:cNvSpPr>
              <a:spLocks noChangeArrowheads="1"/>
            </p:cNvSpPr>
            <p:nvPr/>
          </p:nvSpPr>
          <p:spPr bwMode="auto">
            <a:xfrm>
              <a:off x="4932" y="2933"/>
              <a:ext cx="750" cy="37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9" name="Rectangle 100"/>
            <p:cNvSpPr>
              <a:spLocks noChangeArrowheads="1"/>
            </p:cNvSpPr>
            <p:nvPr/>
          </p:nvSpPr>
          <p:spPr bwMode="auto">
            <a:xfrm>
              <a:off x="5357" y="2485"/>
              <a:ext cx="325" cy="200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0" name="Rectangle 101"/>
            <p:cNvSpPr>
              <a:spLocks noChangeArrowheads="1"/>
            </p:cNvSpPr>
            <p:nvPr/>
          </p:nvSpPr>
          <p:spPr bwMode="auto">
            <a:xfrm>
              <a:off x="5357" y="2703"/>
              <a:ext cx="325" cy="200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1" name="Rectangle 102"/>
            <p:cNvSpPr>
              <a:spLocks noChangeArrowheads="1"/>
            </p:cNvSpPr>
            <p:nvPr/>
          </p:nvSpPr>
          <p:spPr bwMode="auto">
            <a:xfrm>
              <a:off x="5503" y="2303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/>
                <a:t>2 </a:t>
              </a:r>
            </a:p>
          </p:txBody>
        </p:sp>
        <p:sp>
          <p:nvSpPr>
            <p:cNvPr id="45232" name="Rectangle 103"/>
            <p:cNvSpPr>
              <a:spLocks noChangeArrowheads="1"/>
            </p:cNvSpPr>
            <p:nvPr/>
          </p:nvSpPr>
          <p:spPr bwMode="auto">
            <a:xfrm>
              <a:off x="3912" y="2312"/>
              <a:ext cx="2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/>
                <a:t>2</a:t>
              </a:r>
            </a:p>
          </p:txBody>
        </p:sp>
        <p:sp>
          <p:nvSpPr>
            <p:cNvPr id="45233" name="Rectangle 104"/>
            <p:cNvSpPr>
              <a:spLocks noChangeArrowheads="1"/>
            </p:cNvSpPr>
            <p:nvPr/>
          </p:nvSpPr>
          <p:spPr bwMode="auto">
            <a:xfrm>
              <a:off x="4254" y="2750"/>
              <a:ext cx="2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34" name="Rectangle 105"/>
            <p:cNvSpPr>
              <a:spLocks noChangeArrowheads="1"/>
            </p:cNvSpPr>
            <p:nvPr/>
          </p:nvSpPr>
          <p:spPr bwMode="auto">
            <a:xfrm>
              <a:off x="743" y="3335"/>
              <a:ext cx="507" cy="102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5" name="Rectangle 106"/>
            <p:cNvSpPr>
              <a:spLocks noChangeArrowheads="1"/>
            </p:cNvSpPr>
            <p:nvPr/>
          </p:nvSpPr>
          <p:spPr bwMode="auto">
            <a:xfrm>
              <a:off x="1329" y="3338"/>
              <a:ext cx="478" cy="102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6" name="Rectangle 107"/>
            <p:cNvSpPr>
              <a:spLocks noChangeArrowheads="1"/>
            </p:cNvSpPr>
            <p:nvPr/>
          </p:nvSpPr>
          <p:spPr bwMode="auto">
            <a:xfrm>
              <a:off x="1887" y="3338"/>
              <a:ext cx="478" cy="102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7" name="Rectangle 108"/>
            <p:cNvSpPr>
              <a:spLocks noChangeArrowheads="1"/>
            </p:cNvSpPr>
            <p:nvPr/>
          </p:nvSpPr>
          <p:spPr bwMode="auto">
            <a:xfrm>
              <a:off x="2206" y="3609"/>
              <a:ext cx="234" cy="66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8" name="Rectangle 109"/>
            <p:cNvSpPr>
              <a:spLocks noChangeArrowheads="1"/>
            </p:cNvSpPr>
            <p:nvPr/>
          </p:nvSpPr>
          <p:spPr bwMode="auto">
            <a:xfrm>
              <a:off x="1955" y="3609"/>
              <a:ext cx="233" cy="66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39" name="Rectangle 110"/>
            <p:cNvSpPr>
              <a:spLocks noChangeArrowheads="1"/>
            </p:cNvSpPr>
            <p:nvPr/>
          </p:nvSpPr>
          <p:spPr bwMode="auto">
            <a:xfrm>
              <a:off x="1701" y="3609"/>
              <a:ext cx="234" cy="66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40" name="Rectangle 111"/>
            <p:cNvSpPr>
              <a:spLocks noChangeArrowheads="1"/>
            </p:cNvSpPr>
            <p:nvPr/>
          </p:nvSpPr>
          <p:spPr bwMode="auto">
            <a:xfrm>
              <a:off x="1449" y="3609"/>
              <a:ext cx="233" cy="66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41" name="Rectangle 112"/>
            <p:cNvSpPr>
              <a:spLocks noChangeArrowheads="1"/>
            </p:cNvSpPr>
            <p:nvPr/>
          </p:nvSpPr>
          <p:spPr bwMode="auto">
            <a:xfrm>
              <a:off x="2451" y="3318"/>
              <a:ext cx="456" cy="102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42" name="Rectangle 113"/>
            <p:cNvSpPr>
              <a:spLocks noChangeArrowheads="1"/>
            </p:cNvSpPr>
            <p:nvPr/>
          </p:nvSpPr>
          <p:spPr bwMode="auto">
            <a:xfrm>
              <a:off x="2928" y="3318"/>
              <a:ext cx="430" cy="102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43" name="Rectangle 114"/>
            <p:cNvSpPr>
              <a:spLocks noChangeArrowheads="1"/>
            </p:cNvSpPr>
            <p:nvPr/>
          </p:nvSpPr>
          <p:spPr bwMode="auto">
            <a:xfrm>
              <a:off x="2756" y="3178"/>
              <a:ext cx="1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4" name="Rectangle 115"/>
            <p:cNvSpPr>
              <a:spLocks noChangeArrowheads="1"/>
            </p:cNvSpPr>
            <p:nvPr/>
          </p:nvSpPr>
          <p:spPr bwMode="auto">
            <a:xfrm>
              <a:off x="3212" y="3178"/>
              <a:ext cx="1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5" name="Rectangle 116"/>
            <p:cNvSpPr>
              <a:spLocks noChangeArrowheads="1"/>
            </p:cNvSpPr>
            <p:nvPr/>
          </p:nvSpPr>
          <p:spPr bwMode="auto">
            <a:xfrm>
              <a:off x="2198" y="3174"/>
              <a:ext cx="1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6" name="Rectangle 117"/>
            <p:cNvSpPr>
              <a:spLocks noChangeArrowheads="1"/>
            </p:cNvSpPr>
            <p:nvPr/>
          </p:nvSpPr>
          <p:spPr bwMode="auto">
            <a:xfrm>
              <a:off x="2279" y="3478"/>
              <a:ext cx="1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7" name="Rectangle 118"/>
            <p:cNvSpPr>
              <a:spLocks noChangeArrowheads="1"/>
            </p:cNvSpPr>
            <p:nvPr/>
          </p:nvSpPr>
          <p:spPr bwMode="auto">
            <a:xfrm>
              <a:off x="2021" y="3477"/>
              <a:ext cx="1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8" name="Rectangle 119"/>
            <p:cNvSpPr>
              <a:spLocks noChangeArrowheads="1"/>
            </p:cNvSpPr>
            <p:nvPr/>
          </p:nvSpPr>
          <p:spPr bwMode="auto">
            <a:xfrm>
              <a:off x="1767" y="3477"/>
              <a:ext cx="1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  <p:sp>
          <p:nvSpPr>
            <p:cNvPr id="45249" name="Rectangle 120"/>
            <p:cNvSpPr>
              <a:spLocks noChangeArrowheads="1"/>
            </p:cNvSpPr>
            <p:nvPr/>
          </p:nvSpPr>
          <p:spPr bwMode="auto">
            <a:xfrm>
              <a:off x="1514" y="3478"/>
              <a:ext cx="15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ru-RU" sz="1200" b="1"/>
                <a:t>2 </a:t>
              </a:r>
            </a:p>
          </p:txBody>
        </p:sp>
      </p:grpSp>
      <p:grpSp>
        <p:nvGrpSpPr>
          <p:cNvPr id="45177" name="Group 121"/>
          <p:cNvGrpSpPr>
            <a:grpSpLocks/>
          </p:cNvGrpSpPr>
          <p:nvPr/>
        </p:nvGrpSpPr>
        <p:grpSpPr bwMode="auto">
          <a:xfrm>
            <a:off x="1089025" y="4797425"/>
            <a:ext cx="1655763" cy="427038"/>
            <a:chOff x="580" y="2614"/>
            <a:chExt cx="1011" cy="241"/>
          </a:xfrm>
        </p:grpSpPr>
        <p:graphicFrame>
          <p:nvGraphicFramePr>
            <p:cNvPr id="45178" name="Object 122"/>
            <p:cNvGraphicFramePr>
              <a:graphicFrameLocks noChangeAspect="1"/>
            </p:cNvGraphicFramePr>
            <p:nvPr/>
          </p:nvGraphicFramePr>
          <p:xfrm>
            <a:off x="580" y="2700"/>
            <a:ext cx="975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620" r:id="rId16" imgW="2307145" imgH="365761" progId="">
                    <p:embed/>
                  </p:oleObj>
                </mc:Choice>
                <mc:Fallback>
                  <p:oleObj r:id="rId16" imgW="2307145" imgH="365761" progId="">
                    <p:embed/>
                    <p:pic>
                      <p:nvPicPr>
                        <p:cNvPr id="0" name="Picture 1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" y="2700"/>
                          <a:ext cx="975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223" name="Rectangle 123"/>
            <p:cNvSpPr>
              <a:spLocks noChangeArrowheads="1"/>
            </p:cNvSpPr>
            <p:nvPr/>
          </p:nvSpPr>
          <p:spPr bwMode="auto">
            <a:xfrm>
              <a:off x="1351" y="2614"/>
              <a:ext cx="2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200" b="1"/>
                <a:t>1 </a:t>
              </a:r>
            </a:p>
          </p:txBody>
        </p:sp>
        <p:sp>
          <p:nvSpPr>
            <p:cNvPr id="45224" name="Rectangle 124"/>
            <p:cNvSpPr>
              <a:spLocks noChangeArrowheads="1"/>
            </p:cNvSpPr>
            <p:nvPr/>
          </p:nvSpPr>
          <p:spPr bwMode="auto">
            <a:xfrm>
              <a:off x="1113" y="2704"/>
              <a:ext cx="136" cy="136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5181" name="Group 125"/>
          <p:cNvGrpSpPr>
            <a:grpSpLocks/>
          </p:cNvGrpSpPr>
          <p:nvPr/>
        </p:nvGrpSpPr>
        <p:grpSpPr bwMode="auto">
          <a:xfrm>
            <a:off x="4772025" y="3860800"/>
            <a:ext cx="412750" cy="1025525"/>
            <a:chOff x="3256" y="2432"/>
            <a:chExt cx="282" cy="646"/>
          </a:xfrm>
        </p:grpSpPr>
        <p:sp>
          <p:nvSpPr>
            <p:cNvPr id="45219" name="Rectangle 126"/>
            <p:cNvSpPr>
              <a:spLocks noChangeArrowheads="1"/>
            </p:cNvSpPr>
            <p:nvPr/>
          </p:nvSpPr>
          <p:spPr bwMode="auto">
            <a:xfrm>
              <a:off x="3411" y="2591"/>
              <a:ext cx="91" cy="487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0" name="Rectangle 127"/>
            <p:cNvSpPr>
              <a:spLocks noChangeArrowheads="1"/>
            </p:cNvSpPr>
            <p:nvPr/>
          </p:nvSpPr>
          <p:spPr bwMode="auto">
            <a:xfrm>
              <a:off x="3504" y="2636"/>
              <a:ext cx="34" cy="11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1" name="Rectangle 128"/>
            <p:cNvSpPr>
              <a:spLocks noChangeArrowheads="1"/>
            </p:cNvSpPr>
            <p:nvPr/>
          </p:nvSpPr>
          <p:spPr bwMode="auto">
            <a:xfrm>
              <a:off x="3504" y="3022"/>
              <a:ext cx="34" cy="11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2" name="Rectangle 129"/>
            <p:cNvSpPr>
              <a:spLocks noChangeArrowheads="1"/>
            </p:cNvSpPr>
            <p:nvPr/>
          </p:nvSpPr>
          <p:spPr bwMode="auto">
            <a:xfrm>
              <a:off x="3256" y="2432"/>
              <a:ext cx="2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200" b="1"/>
                <a:t>4 </a:t>
              </a:r>
            </a:p>
          </p:txBody>
        </p:sp>
      </p:grpSp>
      <p:sp>
        <p:nvSpPr>
          <p:cNvPr id="45197" name="Rectangle 130"/>
          <p:cNvSpPr>
            <a:spLocks noChangeArrowheads="1"/>
          </p:cNvSpPr>
          <p:nvPr/>
        </p:nvSpPr>
        <p:spPr bwMode="auto">
          <a:xfrm>
            <a:off x="650875" y="3357563"/>
            <a:ext cx="4572000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1-отдельные буквы (крышная установка)</a:t>
            </a:r>
          </a:p>
          <a:p>
            <a:endParaRPr lang="ru-RU" sz="1000"/>
          </a:p>
          <a:p>
            <a:r>
              <a:rPr lang="ru-RU" sz="1000"/>
              <a:t>2-информационный короб с подсветом</a:t>
            </a:r>
          </a:p>
          <a:p>
            <a:endParaRPr lang="ru-RU" sz="1000"/>
          </a:p>
          <a:p>
            <a:r>
              <a:rPr lang="ru-RU" sz="1000"/>
              <a:t>3-отдельные буквы на участке стены</a:t>
            </a:r>
          </a:p>
          <a:p>
            <a:endParaRPr lang="ru-RU" sz="1000"/>
          </a:p>
          <a:p>
            <a:r>
              <a:rPr lang="ru-RU" sz="1000"/>
              <a:t>4-панель-кронштейн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196975"/>
            <a:ext cx="3457575" cy="28892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sz="1400">
                <a:solidFill>
                  <a:schemeClr val="tx1"/>
                </a:solidFill>
                <a:cs typeface="Arial" charset="0"/>
              </a:rPr>
              <a:t>МЕТОДИЧЕСКИЕ РЕКОМЕНДАЦИИ</a:t>
            </a:r>
          </a:p>
        </p:txBody>
      </p:sp>
      <p:graphicFrame>
        <p:nvGraphicFramePr>
          <p:cNvPr id="45187" name="Object 131"/>
          <p:cNvGraphicFramePr>
            <a:graphicFrameLocks noChangeAspect="1"/>
          </p:cNvGraphicFramePr>
          <p:nvPr/>
        </p:nvGraphicFramePr>
        <p:xfrm>
          <a:off x="5003800" y="3213100"/>
          <a:ext cx="3916363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1" r:id="rId18" imgW="6388080" imgH="3218422" progId="">
                  <p:embed/>
                </p:oleObj>
              </mc:Choice>
              <mc:Fallback>
                <p:oleObj r:id="rId18" imgW="6388080" imgH="3218422" progId="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1270" b="2156"/>
                      <a:stretch>
                        <a:fillRect/>
                      </a:stretch>
                    </p:blipFill>
                    <p:spPr bwMode="auto">
                      <a:xfrm>
                        <a:off x="5003800" y="3213100"/>
                        <a:ext cx="3916363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2"/>
          <p:cNvGrpSpPr>
            <a:grpSpLocks/>
          </p:cNvGrpSpPr>
          <p:nvPr/>
        </p:nvGrpSpPr>
        <p:grpSpPr bwMode="auto">
          <a:xfrm>
            <a:off x="827088" y="1773238"/>
            <a:ext cx="7818437" cy="3157537"/>
            <a:chOff x="580" y="1117"/>
            <a:chExt cx="5335" cy="1989"/>
          </a:xfrm>
        </p:grpSpPr>
        <p:pic>
          <p:nvPicPr>
            <p:cNvPr id="45200" name="Picture 13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0" y="1128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1" name="Picture 13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82" y="1128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2" name="Picture 1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9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3" name="Picture 1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46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4" name="Picture 1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69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5" name="Picture 138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59" y="1128"/>
              <a:ext cx="1521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6" name="Picture 13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39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7" name="Picture 14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60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8" name="Picture 14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08" y="1117"/>
              <a:ext cx="1207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09" name="Picture 142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60" y="1125"/>
              <a:ext cx="1106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0" name="Picture 14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65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1" name="Picture 14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18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2" name="Picture 145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55" y="1128"/>
              <a:ext cx="1496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3" name="Picture 14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27" y="1128"/>
              <a:ext cx="1018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4" name="Picture 14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44" y="1128"/>
              <a:ext cx="1017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5215" name="Picture 14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50" y="1128"/>
              <a:ext cx="1016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5216" name="Rectangle 149"/>
            <p:cNvSpPr>
              <a:spLocks noChangeArrowheads="1"/>
            </p:cNvSpPr>
            <p:nvPr/>
          </p:nvSpPr>
          <p:spPr bwMode="auto">
            <a:xfrm>
              <a:off x="5306" y="1224"/>
              <a:ext cx="2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/>
                <a:t>3 </a:t>
              </a:r>
            </a:p>
          </p:txBody>
        </p:sp>
        <p:sp>
          <p:nvSpPr>
            <p:cNvPr id="45217" name="Rectangle 150"/>
            <p:cNvSpPr>
              <a:spLocks noChangeArrowheads="1"/>
            </p:cNvSpPr>
            <p:nvPr/>
          </p:nvSpPr>
          <p:spPr bwMode="auto">
            <a:xfrm>
              <a:off x="4519" y="3069"/>
              <a:ext cx="412" cy="37"/>
            </a:xfrm>
            <a:prstGeom prst="rect">
              <a:avLst/>
            </a:prstGeom>
            <a:solidFill>
              <a:schemeClr val="bg2"/>
            </a:solidFill>
            <a:ln w="6350" algn="ctr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18" name="Rectangle 151"/>
            <p:cNvSpPr>
              <a:spLocks noChangeArrowheads="1"/>
            </p:cNvSpPr>
            <p:nvPr/>
          </p:nvSpPr>
          <p:spPr bwMode="auto">
            <a:xfrm>
              <a:off x="4726" y="2897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200" b="1"/>
                <a:t>3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48" grpId="0"/>
      <p:bldP spid="451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9844" y="18864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5465" y="40466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-BoldMT"/>
              </a:rPr>
              <a:t>                                                    Конструкции</a:t>
            </a:r>
            <a:endParaRPr lang="ru-RU" b="1" dirty="0">
              <a:latin typeface="Arial-BoldMT"/>
            </a:endParaRPr>
          </a:p>
          <a:p>
            <a:pPr algn="ctr"/>
            <a:r>
              <a:rPr lang="ru-RU" b="1" dirty="0">
                <a:latin typeface="Arial-BoldMT"/>
              </a:rPr>
              <a:t>из отдельных букв и символов без подложки.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3437" y="1412776"/>
            <a:ext cx="839097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Вид конструкций, состоящий из отдельных букв и </a:t>
            </a:r>
            <a:r>
              <a:rPr lang="ru-RU" sz="1400" dirty="0" smtClean="0"/>
              <a:t>символов, крепление </a:t>
            </a:r>
            <a:r>
              <a:rPr lang="ru-RU" sz="1400" dirty="0"/>
              <a:t>которых происходит непосредственно на </a:t>
            </a:r>
            <a:r>
              <a:rPr lang="ru-RU" sz="1400" dirty="0" smtClean="0"/>
              <a:t>элемент фасада </a:t>
            </a:r>
            <a:r>
              <a:rPr lang="ru-RU" sz="1400" dirty="0"/>
              <a:t>здания.</a:t>
            </a:r>
          </a:p>
          <a:p>
            <a:pPr algn="just"/>
            <a:r>
              <a:rPr lang="ru-RU" sz="1400" dirty="0"/>
              <a:t>Материал изготовления преимущественно металл и пластик</a:t>
            </a:r>
            <a:r>
              <a:rPr lang="ru-RU" sz="1400" dirty="0" smtClean="0"/>
              <a:t>.</a:t>
            </a:r>
            <a:r>
              <a:rPr lang="ru-RU" sz="1400" dirty="0"/>
              <a:t> На зданиях, расположенных в границах охранных зон </a:t>
            </a:r>
            <a:r>
              <a:rPr lang="ru-RU" sz="1400" dirty="0" smtClean="0"/>
              <a:t>объектов культурного </a:t>
            </a:r>
            <a:r>
              <a:rPr lang="ru-RU" sz="1400" dirty="0"/>
              <a:t>наследия, в исторических центрах городов, а также </a:t>
            </a:r>
            <a:r>
              <a:rPr lang="ru-RU" sz="1400" dirty="0" smtClean="0"/>
              <a:t>на фасадах </a:t>
            </a:r>
            <a:r>
              <a:rPr lang="ru-RU" sz="1400" dirty="0"/>
              <a:t>зданий, имеющих своеобразную пластику, деталировку </a:t>
            </a:r>
            <a:r>
              <a:rPr lang="ru-RU" sz="1400" dirty="0" smtClean="0"/>
              <a:t>и наличие </a:t>
            </a:r>
            <a:r>
              <a:rPr lang="ru-RU" sz="1400" dirty="0"/>
              <a:t>архитектурных элементов, конструкции </a:t>
            </a:r>
            <a:r>
              <a:rPr lang="ru-RU" sz="1400" dirty="0" smtClean="0"/>
              <a:t>устанавливаются только </a:t>
            </a:r>
            <a:r>
              <a:rPr lang="ru-RU" sz="1400" dirty="0"/>
              <a:t>в виде отдельных объемных букв и символов высотой </a:t>
            </a:r>
            <a:r>
              <a:rPr lang="ru-RU" sz="1400" dirty="0" smtClean="0"/>
              <a:t>не более </a:t>
            </a:r>
            <a:r>
              <a:rPr lang="ru-RU" sz="1400" dirty="0"/>
              <a:t>0,5 м.</a:t>
            </a:r>
          </a:p>
          <a:p>
            <a:pPr algn="just"/>
            <a:r>
              <a:rPr lang="ru-RU" sz="1400" dirty="0"/>
              <a:t>Художественные элементы в виде логотипов, заглавных букв </a:t>
            </a:r>
            <a:r>
              <a:rPr lang="ru-RU" sz="1400" dirty="0" smtClean="0"/>
              <a:t>могут быть </a:t>
            </a:r>
            <a:r>
              <a:rPr lang="ru-RU" sz="1400" dirty="0"/>
              <a:t>высотой не более 0,75 м. Конструкция не должна выступать </a:t>
            </a:r>
            <a:r>
              <a:rPr lang="ru-RU" sz="1400" dirty="0" smtClean="0"/>
              <a:t>от плоскости </a:t>
            </a:r>
            <a:r>
              <a:rPr lang="ru-RU" sz="1400" dirty="0"/>
              <a:t>фасада более чем на 0,2 м (если иное не </a:t>
            </a:r>
            <a:r>
              <a:rPr lang="ru-RU" sz="1400" dirty="0" smtClean="0"/>
              <a:t>предусмотрено проектом </a:t>
            </a:r>
            <a:r>
              <a:rPr lang="ru-RU" sz="1400" dirty="0"/>
              <a:t>здания (сооружения</a:t>
            </a:r>
            <a:r>
              <a:rPr lang="ru-RU" sz="1400" dirty="0" smtClean="0"/>
              <a:t>).</a:t>
            </a:r>
            <a:r>
              <a:rPr lang="ru-RU" sz="1400" dirty="0"/>
              <a:t>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Обозначение на схемах размещения информационных конструкций.</a:t>
            </a:r>
          </a:p>
          <a:p>
            <a:pPr algn="just"/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4" y="4336073"/>
            <a:ext cx="4137704" cy="1973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222710"/>
            <a:ext cx="3528392" cy="17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7604" y="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04664"/>
            <a:ext cx="835292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-BoldMT"/>
              </a:rPr>
              <a:t>Конструкции</a:t>
            </a:r>
          </a:p>
          <a:p>
            <a:r>
              <a:rPr lang="ru-RU" b="1" dirty="0" smtClean="0">
                <a:latin typeface="Arial-BoldMT"/>
              </a:rPr>
              <a:t>                  из </a:t>
            </a:r>
            <a:r>
              <a:rPr lang="ru-RU" b="1" dirty="0">
                <a:latin typeface="Arial-BoldMT"/>
              </a:rPr>
              <a:t>отдельных букв и символов с плоской подложкой</a:t>
            </a:r>
            <a:r>
              <a:rPr lang="ru-RU" b="1" dirty="0" smtClean="0">
                <a:latin typeface="Arial-BoldMT"/>
              </a:rPr>
              <a:t>.</a:t>
            </a:r>
          </a:p>
          <a:p>
            <a:endParaRPr lang="ru-RU" b="1" dirty="0" smtClean="0">
              <a:latin typeface="Arial-BoldMT"/>
            </a:endParaRPr>
          </a:p>
          <a:p>
            <a:pPr algn="just"/>
            <a:r>
              <a:rPr lang="ru-RU" sz="1400" dirty="0"/>
              <a:t>Этот тип конструкции отличается от предыдущего тем, что буквы </a:t>
            </a:r>
            <a:r>
              <a:rPr lang="ru-RU" sz="1400" dirty="0" smtClean="0"/>
              <a:t>и символы </a:t>
            </a:r>
            <a:r>
              <a:rPr lang="ru-RU" sz="1400" dirty="0"/>
              <a:t>крепятся непосредственно на непрозрачную </a:t>
            </a:r>
            <a:r>
              <a:rPr lang="ru-RU" sz="1400" dirty="0" smtClean="0"/>
              <a:t>подложку. Буквы </a:t>
            </a:r>
            <a:r>
              <a:rPr lang="ru-RU" sz="1400" dirty="0"/>
              <a:t>на подложке должны быть отдельно расположенными и </a:t>
            </a:r>
            <a:r>
              <a:rPr lang="ru-RU" sz="1400" dirty="0" smtClean="0"/>
              <a:t>могут быть </a:t>
            </a:r>
            <a:r>
              <a:rPr lang="ru-RU" sz="1400" dirty="0"/>
              <a:t>как плоскими, с отступом от подложки, так и объемными. Буквы</a:t>
            </a:r>
          </a:p>
          <a:p>
            <a:pPr algn="just"/>
            <a:r>
              <a:rPr lang="ru-RU" sz="1400" dirty="0"/>
              <a:t>и символы могут иметь внутреннюю или внешнюю </a:t>
            </a:r>
            <a:r>
              <a:rPr lang="ru-RU" sz="1400" dirty="0" smtClean="0"/>
              <a:t>подсветку. Если </a:t>
            </a:r>
            <a:r>
              <a:rPr lang="ru-RU" sz="1400" dirty="0"/>
              <a:t>на схеме размещения указаны конструкции с подложкой, </a:t>
            </a:r>
            <a:r>
              <a:rPr lang="ru-RU" sz="1400" dirty="0" smtClean="0"/>
              <a:t>то допускается </a:t>
            </a:r>
            <a:r>
              <a:rPr lang="ru-RU" sz="1400" dirty="0"/>
              <a:t>установка конструкций без подложки, при условии</a:t>
            </a:r>
          </a:p>
          <a:p>
            <a:pPr algn="just"/>
            <a:r>
              <a:rPr lang="ru-RU" sz="1400" dirty="0"/>
              <a:t>соблюдения однотипности на всем </a:t>
            </a:r>
            <a:r>
              <a:rPr lang="ru-RU" sz="1400" dirty="0" smtClean="0"/>
              <a:t>здании. Цвет </a:t>
            </a:r>
            <a:r>
              <a:rPr lang="ru-RU" sz="1400" dirty="0"/>
              <a:t>подложки определяется дизайн-проектом и зависит от </a:t>
            </a:r>
            <a:r>
              <a:rPr lang="ru-RU" sz="1400" dirty="0" smtClean="0"/>
              <a:t>цвета здания. На </a:t>
            </a:r>
            <a:r>
              <a:rPr lang="ru-RU" sz="1400" dirty="0"/>
              <a:t>зданиях, являющихся объектами исторического или культурного</a:t>
            </a:r>
          </a:p>
          <a:p>
            <a:pPr algn="just"/>
            <a:r>
              <a:rPr lang="ru-RU" sz="1400" dirty="0"/>
              <a:t>наследия, или типового строительства первой половины XX </a:t>
            </a:r>
            <a:r>
              <a:rPr lang="ru-RU" sz="1400" dirty="0" smtClean="0"/>
              <a:t>века, не </a:t>
            </a:r>
            <a:r>
              <a:rPr lang="ru-RU" sz="1400" dirty="0"/>
              <a:t>имеющих ярко выраженной пластики фасадов, их </a:t>
            </a:r>
            <a:r>
              <a:rPr lang="ru-RU" sz="1400" dirty="0" smtClean="0"/>
              <a:t>сложной деталировки </a:t>
            </a:r>
            <a:r>
              <a:rPr lang="ru-RU" sz="1400" dirty="0"/>
              <a:t>и насыщенной орнаментики, допускается, кроме</a:t>
            </a:r>
          </a:p>
          <a:p>
            <a:pPr algn="just"/>
            <a:r>
              <a:rPr lang="ru-RU" sz="1400" dirty="0"/>
              <a:t>указанных выше вывесок из отдельных букв без </a:t>
            </a:r>
            <a:r>
              <a:rPr lang="ru-RU" sz="1400" dirty="0" smtClean="0"/>
              <a:t>подложки, размещать </a:t>
            </a:r>
            <a:r>
              <a:rPr lang="ru-RU" sz="1400" dirty="0"/>
              <a:t>вывески из отдельных букв с подложкой высотой </a:t>
            </a:r>
            <a:r>
              <a:rPr lang="ru-RU" sz="1400" dirty="0" smtClean="0"/>
              <a:t>не более </a:t>
            </a:r>
            <a:r>
              <a:rPr lang="ru-RU" sz="1400" dirty="0"/>
              <a:t>0,5 м и выносом от плоскости фасада не более чем на 0,2 м.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b="1" dirty="0"/>
              <a:t>Конструкции</a:t>
            </a:r>
          </a:p>
          <a:p>
            <a:r>
              <a:rPr lang="ru-RU" sz="1400" b="1" dirty="0"/>
              <a:t>из отдельных букв и символов с плоской подложкой.</a:t>
            </a:r>
          </a:p>
          <a:p>
            <a:r>
              <a:rPr lang="ru-RU" sz="1400" dirty="0"/>
              <a:t>Обозначение на схемах размещения информационных конструкций</a:t>
            </a:r>
            <a:r>
              <a:rPr lang="ru-RU" sz="1400" dirty="0" smtClean="0"/>
              <a:t>.</a:t>
            </a:r>
          </a:p>
          <a:p>
            <a:endParaRPr lang="ru-RU" sz="1400" b="1" dirty="0">
              <a:latin typeface="Arial-BoldMT"/>
            </a:endParaRPr>
          </a:p>
          <a:p>
            <a:endParaRPr lang="ru-RU" sz="1400" b="1" dirty="0" smtClean="0">
              <a:latin typeface="Arial-BoldMT"/>
            </a:endParaRPr>
          </a:p>
          <a:p>
            <a:endParaRPr lang="ru-RU" sz="1400" b="1" dirty="0">
              <a:latin typeface="Arial-BoldMT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97152"/>
            <a:ext cx="3528392" cy="1512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797152"/>
            <a:ext cx="3416325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7604" y="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19998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-BoldMT"/>
              </a:rPr>
              <a:t>Световые короба </a:t>
            </a:r>
            <a:r>
              <a:rPr lang="ru-RU" b="1" dirty="0" smtClean="0">
                <a:latin typeface="Arial-BoldMT"/>
              </a:rPr>
              <a:t>– «</a:t>
            </a:r>
            <a:r>
              <a:rPr lang="ru-RU" b="1" dirty="0" err="1" smtClean="0">
                <a:latin typeface="Arial-BoldMT"/>
              </a:rPr>
              <a:t>Лайтбоксы</a:t>
            </a:r>
            <a:r>
              <a:rPr lang="ru-RU" b="1" dirty="0" smtClean="0">
                <a:latin typeface="Arial-BoldMT"/>
              </a:rPr>
              <a:t>»</a:t>
            </a:r>
          </a:p>
          <a:p>
            <a:pPr algn="ctr"/>
            <a:endParaRPr lang="ru-RU" b="1" dirty="0">
              <a:latin typeface="Arial-BoldMT"/>
            </a:endParaRPr>
          </a:p>
          <a:p>
            <a:pPr algn="just"/>
            <a:r>
              <a:rPr lang="ru-RU" sz="1400" dirty="0"/>
              <a:t>Световой короб - конструкция в виде объемного короба, с </a:t>
            </a:r>
            <a:r>
              <a:rPr lang="ru-RU" sz="1400" dirty="0" smtClean="0"/>
              <a:t>лицевой полупрозрачной </a:t>
            </a:r>
            <a:r>
              <a:rPr lang="ru-RU" sz="1400" dirty="0"/>
              <a:t>панелью, металлической или пластиковой боковой </a:t>
            </a:r>
            <a:r>
              <a:rPr lang="ru-RU" sz="1400" dirty="0" smtClean="0"/>
              <a:t>и задней </a:t>
            </a:r>
            <a:r>
              <a:rPr lang="ru-RU" sz="1400" dirty="0"/>
              <a:t>панелью, и внутренним источником освещения.</a:t>
            </a:r>
          </a:p>
          <a:p>
            <a:pPr algn="just"/>
            <a:r>
              <a:rPr lang="ru-RU" sz="1400" dirty="0"/>
              <a:t>Конструкция </a:t>
            </a:r>
            <a:r>
              <a:rPr lang="ru-RU" sz="1400" dirty="0" err="1"/>
              <a:t>лайтбокса</a:t>
            </a:r>
            <a:r>
              <a:rPr lang="ru-RU" sz="1400" dirty="0"/>
              <a:t> должна быть не более 0,5 м высотой </a:t>
            </a:r>
            <a:r>
              <a:rPr lang="ru-RU" sz="1400" dirty="0" smtClean="0"/>
              <a:t>с выносом </a:t>
            </a:r>
            <a:r>
              <a:rPr lang="ru-RU" sz="1400" dirty="0"/>
              <a:t>от плоскости фасада не более чем на 0,2 </a:t>
            </a:r>
            <a:r>
              <a:rPr lang="ru-RU" sz="1400" dirty="0" smtClean="0"/>
              <a:t>м. Предпочтительно </a:t>
            </a:r>
            <a:r>
              <a:rPr lang="ru-RU" sz="1400" dirty="0"/>
              <a:t>размещать их на зданиях </a:t>
            </a:r>
            <a:r>
              <a:rPr lang="ru-RU" sz="1400" dirty="0" smtClean="0"/>
              <a:t>общественных, общественно-деловых</a:t>
            </a:r>
            <a:r>
              <a:rPr lang="ru-RU" sz="1400" dirty="0"/>
              <a:t>, торговых, торгово-выставочных, спортивных </a:t>
            </a:r>
            <a:r>
              <a:rPr lang="ru-RU" sz="1400" dirty="0" smtClean="0"/>
              <a:t>и развлекательных </a:t>
            </a:r>
            <a:r>
              <a:rPr lang="ru-RU" sz="1400" dirty="0"/>
              <a:t>центров. Целесообразно располагать </a:t>
            </a:r>
            <a:r>
              <a:rPr lang="ru-RU" sz="1400" dirty="0" smtClean="0"/>
              <a:t>рекламные конструкции </a:t>
            </a:r>
            <a:r>
              <a:rPr lang="ru-RU" sz="1400" dirty="0"/>
              <a:t>и средства размещения информации на </a:t>
            </a:r>
            <a:r>
              <a:rPr lang="ru-RU" sz="1400" dirty="0" smtClean="0"/>
              <a:t>глухих поверхностях </a:t>
            </a:r>
            <a:r>
              <a:rPr lang="ru-RU" sz="1400" dirty="0"/>
              <a:t>наружных стен (без проемов и архитектурных деталей).</a:t>
            </a:r>
            <a:endParaRPr lang="ru-RU" sz="1400" b="1" dirty="0" smtClean="0">
              <a:latin typeface="Arial-BoldMT"/>
            </a:endParaRPr>
          </a:p>
          <a:p>
            <a:pPr algn="ctr"/>
            <a:endParaRPr lang="ru-RU" sz="1400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36912"/>
            <a:ext cx="4392488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636912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1999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16632"/>
            <a:ext cx="820891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MT"/>
              </a:rPr>
              <a:t>Вывеска</a:t>
            </a:r>
          </a:p>
          <a:p>
            <a:endParaRPr lang="ru-RU" sz="1400" dirty="0">
              <a:latin typeface="ArialMT"/>
            </a:endParaRPr>
          </a:p>
          <a:p>
            <a:pPr algn="just"/>
            <a:r>
              <a:rPr lang="ru-RU" sz="1400" dirty="0" smtClean="0">
                <a:latin typeface="ArialMT"/>
              </a:rPr>
              <a:t>Вывеска </a:t>
            </a:r>
            <a:r>
              <a:rPr lang="ru-RU" sz="1400" dirty="0">
                <a:latin typeface="ArialMT"/>
              </a:rPr>
              <a:t>- конструкция с плоской подложкой, предназначенная </a:t>
            </a:r>
            <a:r>
              <a:rPr lang="ru-RU" sz="1400" dirty="0" smtClean="0">
                <a:latin typeface="ArialMT"/>
              </a:rPr>
              <a:t>для размещения </a:t>
            </a:r>
            <a:r>
              <a:rPr lang="ru-RU" sz="1400" dirty="0">
                <a:latin typeface="ArialMT"/>
              </a:rPr>
              <a:t>информации об арендаторе, находящемся в </a:t>
            </a:r>
            <a:r>
              <a:rPr lang="ru-RU" sz="1400" dirty="0" smtClean="0">
                <a:latin typeface="ArialMT"/>
              </a:rPr>
              <a:t>данном здании</a:t>
            </a:r>
            <a:r>
              <a:rPr lang="ru-RU" sz="1400" dirty="0">
                <a:latin typeface="ArialMT"/>
              </a:rPr>
              <a:t>, сооружении (изготовителе, исполнителе, продавце), </a:t>
            </a:r>
            <a:r>
              <a:rPr lang="ru-RU" sz="1400" dirty="0" smtClean="0">
                <a:latin typeface="ArialMT"/>
              </a:rPr>
              <a:t>в соответствии </a:t>
            </a:r>
            <a:r>
              <a:rPr lang="ru-RU" sz="1400" dirty="0">
                <a:latin typeface="ArialMT"/>
              </a:rPr>
              <a:t>с законом "О защите прав потребителей</a:t>
            </a:r>
            <a:r>
              <a:rPr lang="ru-RU" sz="1400" dirty="0" smtClean="0">
                <a:latin typeface="ArialMT"/>
              </a:rPr>
              <a:t>". К </a:t>
            </a:r>
            <a:r>
              <a:rPr lang="ru-RU" sz="1400" dirty="0">
                <a:latin typeface="ArialMT"/>
              </a:rPr>
              <a:t>данному типу также относятся меню ресторанов и </a:t>
            </a:r>
            <a:r>
              <a:rPr lang="ru-RU" sz="1400" dirty="0" smtClean="0">
                <a:latin typeface="ArialMT"/>
              </a:rPr>
              <a:t>кафе.</a:t>
            </a:r>
            <a:r>
              <a:rPr lang="ru-RU" sz="1400" dirty="0"/>
              <a:t> </a:t>
            </a:r>
            <a:endParaRPr lang="ru-RU" sz="1400" dirty="0" smtClean="0"/>
          </a:p>
          <a:p>
            <a:pPr algn="just"/>
            <a:r>
              <a:rPr lang="ru-RU" sz="1400" dirty="0" smtClean="0"/>
              <a:t>Изготовитель </a:t>
            </a:r>
            <a:r>
              <a:rPr lang="ru-RU" sz="1400" dirty="0"/>
              <a:t>(исполнитель, продавец) обязан довести до </a:t>
            </a:r>
            <a:r>
              <a:rPr lang="ru-RU" sz="1400" dirty="0" smtClean="0"/>
              <a:t>сведения потребителя </a:t>
            </a:r>
            <a:r>
              <a:rPr lang="ru-RU" sz="1400" dirty="0"/>
              <a:t>фирменное наименование (наименование) </a:t>
            </a:r>
            <a:r>
              <a:rPr lang="ru-RU" sz="1400" dirty="0" smtClean="0"/>
              <a:t>своей организации</a:t>
            </a:r>
            <a:r>
              <a:rPr lang="ru-RU" sz="1400" dirty="0"/>
              <a:t>, место ее нахождения (адрес) и режим ее </a:t>
            </a:r>
            <a:r>
              <a:rPr lang="ru-RU" sz="1400" dirty="0" smtClean="0"/>
              <a:t>работы. Продавец </a:t>
            </a:r>
            <a:r>
              <a:rPr lang="ru-RU" sz="1400" dirty="0"/>
              <a:t>(исполнитель) размещает указанную информацию </a:t>
            </a:r>
            <a:r>
              <a:rPr lang="ru-RU" sz="1400" dirty="0" smtClean="0"/>
              <a:t>на вывеске, располагающейся </a:t>
            </a:r>
            <a:r>
              <a:rPr lang="ru-RU" sz="1400" dirty="0"/>
              <a:t>преимущественно у входной группы </a:t>
            </a:r>
            <a:r>
              <a:rPr lang="ru-RU" sz="1400" dirty="0" smtClean="0"/>
              <a:t>на уровне </a:t>
            </a:r>
            <a:r>
              <a:rPr lang="ru-RU" sz="1400" dirty="0"/>
              <a:t>глаз.</a:t>
            </a:r>
            <a:endParaRPr lang="ru-RU" sz="1400" dirty="0" smtClean="0">
              <a:latin typeface="ArialMT"/>
            </a:endParaRPr>
          </a:p>
          <a:p>
            <a:r>
              <a:rPr lang="ru-RU" sz="1400" dirty="0"/>
              <a:t>При условии нахождения нескольких организаций в одном </a:t>
            </a:r>
            <a:r>
              <a:rPr lang="ru-RU" sz="1400" dirty="0" smtClean="0"/>
              <a:t>здании, необходимо </a:t>
            </a:r>
            <a:r>
              <a:rPr lang="ru-RU" sz="1400" dirty="0"/>
              <a:t>предусмотреть единую подложку под </a:t>
            </a:r>
            <a:r>
              <a:rPr lang="ru-RU" sz="1400" dirty="0" smtClean="0"/>
              <a:t>размещение нескольких </a:t>
            </a:r>
            <a:r>
              <a:rPr lang="ru-RU" sz="1400" dirty="0"/>
              <a:t>вывесок (указатель), с возможностью отдельной </a:t>
            </a:r>
            <a:r>
              <a:rPr lang="ru-RU" sz="1400" dirty="0" smtClean="0"/>
              <a:t>замены каждой </a:t>
            </a:r>
            <a:r>
              <a:rPr lang="ru-RU" sz="1400" dirty="0"/>
              <a:t>из них.</a:t>
            </a:r>
            <a:endParaRPr lang="ru-RU" sz="1400" dirty="0">
              <a:latin typeface="ArialMT"/>
            </a:endParaRPr>
          </a:p>
          <a:p>
            <a:r>
              <a:rPr lang="ru-RU" sz="1400" dirty="0"/>
              <a:t>Материал изготовления - металл, пластик, дерево, </a:t>
            </a:r>
            <a:r>
              <a:rPr lang="ru-RU" sz="1400" dirty="0" smtClean="0"/>
              <a:t>композитные материалы</a:t>
            </a:r>
            <a:r>
              <a:rPr lang="ru-RU" sz="1400" dirty="0"/>
              <a:t>, также вывеской может служить </a:t>
            </a:r>
            <a:r>
              <a:rPr lang="ru-RU" sz="1400" dirty="0" smtClean="0"/>
              <a:t>подготовленная поверхность </a:t>
            </a:r>
            <a:r>
              <a:rPr lang="ru-RU" sz="1400" dirty="0"/>
              <a:t>под роспись мелом (меню ресторанов, кафе).</a:t>
            </a:r>
            <a:endParaRPr lang="ru-RU" sz="1400" dirty="0" smtClean="0">
              <a:latin typeface="ArialMT"/>
            </a:endParaRPr>
          </a:p>
          <a:p>
            <a:endParaRPr lang="ru-RU" dirty="0">
              <a:latin typeface="ArialMT"/>
            </a:endParaRPr>
          </a:p>
          <a:p>
            <a:r>
              <a:rPr lang="ru-RU" dirty="0" smtClean="0">
                <a:latin typeface="ArialMT"/>
              </a:rPr>
              <a:t> </a:t>
            </a:r>
          </a:p>
          <a:p>
            <a:endParaRPr lang="ru-RU" dirty="0">
              <a:latin typeface="ArialMT"/>
            </a:endParaRPr>
          </a:p>
          <a:p>
            <a:endParaRPr lang="ru-RU" dirty="0" smtClean="0">
              <a:latin typeface="ArialMT"/>
            </a:endParaRPr>
          </a:p>
          <a:p>
            <a:endParaRPr lang="ru-RU" dirty="0">
              <a:latin typeface="ArialMT"/>
            </a:endParaRPr>
          </a:p>
          <a:p>
            <a:endParaRPr lang="ru-RU" dirty="0" smtClean="0">
              <a:latin typeface="ArialMT"/>
            </a:endParaRPr>
          </a:p>
          <a:p>
            <a:endParaRPr lang="ru-RU" dirty="0">
              <a:latin typeface="ArialMT"/>
            </a:endParaRPr>
          </a:p>
          <a:p>
            <a:endParaRPr lang="ru-RU" dirty="0" smtClean="0">
              <a:latin typeface="ArialMT"/>
            </a:endParaRPr>
          </a:p>
          <a:p>
            <a:endParaRPr lang="ru-RU" dirty="0">
              <a:latin typeface="ArialM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718878"/>
            <a:ext cx="3960440" cy="2158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697403"/>
            <a:ext cx="2232248" cy="22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646" y="21999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7725" y="219998"/>
            <a:ext cx="820891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Панели-кронштейны</a:t>
            </a:r>
            <a:endParaRPr lang="ru-RU" sz="1400" dirty="0">
              <a:latin typeface="ArialMT"/>
            </a:endParaRPr>
          </a:p>
          <a:p>
            <a:pPr algn="just"/>
            <a:r>
              <a:rPr lang="ru-RU" sz="1400" dirty="0"/>
              <a:t>Панели-кронштейны - это конструкции, крепление </a:t>
            </a:r>
            <a:r>
              <a:rPr lang="ru-RU" sz="1400" dirty="0" smtClean="0"/>
              <a:t>которых происходит </a:t>
            </a:r>
            <a:r>
              <a:rPr lang="ru-RU" sz="1400" dirty="0"/>
              <a:t>перпендикулярно плоскости фасада и (или) </a:t>
            </a:r>
            <a:r>
              <a:rPr lang="ru-RU" sz="1400" dirty="0" smtClean="0"/>
              <a:t>на небольшом </a:t>
            </a:r>
            <a:r>
              <a:rPr lang="ru-RU" sz="1400" dirty="0"/>
              <a:t>отдалении от него, преимущественно над тротуарами.</a:t>
            </a:r>
          </a:p>
          <a:p>
            <a:pPr algn="just"/>
            <a:r>
              <a:rPr lang="ru-RU" sz="1400" dirty="0"/>
              <a:t>Панель - кронштейн имеет две плоскости под </a:t>
            </a:r>
            <a:r>
              <a:rPr lang="ru-RU" sz="1400" dirty="0" smtClean="0"/>
              <a:t>размещение информации </a:t>
            </a:r>
            <a:r>
              <a:rPr lang="ru-RU" sz="1400" dirty="0"/>
              <a:t>и «работает» на две противоположные </a:t>
            </a:r>
            <a:r>
              <a:rPr lang="ru-RU" sz="1400" dirty="0" smtClean="0"/>
              <a:t>стороны. Панели-кронштейны </a:t>
            </a:r>
            <a:r>
              <a:rPr lang="ru-RU" sz="1400" dirty="0"/>
              <a:t>могут содержать информацию с логотипом,</a:t>
            </a:r>
          </a:p>
          <a:p>
            <a:pPr algn="just"/>
            <a:r>
              <a:rPr lang="ru-RU" sz="1400" dirty="0"/>
              <a:t>товарным знаком, а также вид деятельности компании (</a:t>
            </a:r>
            <a:r>
              <a:rPr lang="ru-RU" sz="1400" dirty="0" smtClean="0"/>
              <a:t>аптека, парикмахерская</a:t>
            </a:r>
            <a:r>
              <a:rPr lang="ru-RU" sz="1400" dirty="0"/>
              <a:t>, нотариус).</a:t>
            </a:r>
          </a:p>
          <a:p>
            <a:pPr algn="just"/>
            <a:r>
              <a:rPr lang="ru-RU" sz="1400" dirty="0"/>
              <a:t>Панели-кронштейны могут быть разнотипными: в виде </a:t>
            </a:r>
            <a:r>
              <a:rPr lang="ru-RU" sz="1400" dirty="0" smtClean="0"/>
              <a:t>отдельных букв </a:t>
            </a:r>
            <a:r>
              <a:rPr lang="ru-RU" sz="1400" dirty="0"/>
              <a:t>и символов, в виде отдельных букв и символов на подложке и </a:t>
            </a:r>
            <a:r>
              <a:rPr lang="ru-RU" sz="1400" dirty="0" smtClean="0"/>
              <a:t>в виде </a:t>
            </a:r>
            <a:r>
              <a:rPr lang="ru-RU" sz="1400" dirty="0"/>
              <a:t>световых коробов с внутренним подсветом. При наличии </a:t>
            </a:r>
            <a:r>
              <a:rPr lang="ru-RU" sz="1400" dirty="0" smtClean="0"/>
              <a:t>на здании </a:t>
            </a:r>
            <a:r>
              <a:rPr lang="ru-RU" sz="1400" dirty="0"/>
              <a:t>нескольких видов конструкций, тип панелей-кронштейнов</a:t>
            </a:r>
          </a:p>
          <a:p>
            <a:pPr algn="just"/>
            <a:r>
              <a:rPr lang="ru-RU" sz="1400" dirty="0"/>
              <a:t>подбирается в единой типологии, то есть, если на </a:t>
            </a:r>
            <a:r>
              <a:rPr lang="ru-RU" sz="1400" dirty="0" smtClean="0"/>
              <a:t>здании утверждены </a:t>
            </a:r>
            <a:r>
              <a:rPr lang="ru-RU" sz="1400" dirty="0"/>
              <a:t>световые короба, то панель-кронштейны </a:t>
            </a:r>
            <a:r>
              <a:rPr lang="ru-RU" sz="1400" dirty="0" smtClean="0"/>
              <a:t>должны соответствовать </a:t>
            </a:r>
            <a:r>
              <a:rPr lang="ru-RU" sz="1400" dirty="0"/>
              <a:t>им по типу, высоте и месту размещения.</a:t>
            </a:r>
          </a:p>
          <a:p>
            <a:pPr algn="just"/>
            <a:r>
              <a:rPr lang="ru-RU" sz="1400" dirty="0"/>
              <a:t>Крепления панелей-кронштейнов могут быть окрашены в </a:t>
            </a:r>
            <a:r>
              <a:rPr lang="ru-RU" sz="1400" dirty="0" smtClean="0"/>
              <a:t>черный цвет</a:t>
            </a:r>
            <a:r>
              <a:rPr lang="ru-RU" sz="1400" dirty="0"/>
              <a:t>, в цвет здания, в цвет вывески, либо быть цвета материала, </a:t>
            </a:r>
            <a:r>
              <a:rPr lang="ru-RU" sz="1400" dirty="0" smtClean="0"/>
              <a:t>не требующего </a:t>
            </a:r>
            <a:r>
              <a:rPr lang="ru-RU" sz="1400" dirty="0"/>
              <a:t>окраски (нержавеющий металл, камень, дерево</a:t>
            </a:r>
            <a:r>
              <a:rPr lang="ru-RU" sz="1400" dirty="0" smtClean="0"/>
              <a:t>). Правила </a:t>
            </a:r>
            <a:r>
              <a:rPr lang="ru-RU" sz="1400" dirty="0"/>
              <a:t>размещения: габаритные размеры не более 2,0 м. </a:t>
            </a:r>
            <a:r>
              <a:rPr lang="ru-RU" sz="1400" dirty="0" smtClean="0"/>
              <a:t>по высоте</a:t>
            </a:r>
            <a:r>
              <a:rPr lang="ru-RU" sz="1400" dirty="0"/>
              <a:t>, не более 0,6 м. по ширине, отступ от фасада - не менее </a:t>
            </a:r>
            <a:r>
              <a:rPr lang="ru-RU" sz="1400" dirty="0" smtClean="0"/>
              <a:t>0,2 м</a:t>
            </a:r>
            <a:r>
              <a:rPr lang="ru-RU" sz="1400" dirty="0"/>
              <a:t>., толщина конструкции не более 0,4 м. Размещение по </a:t>
            </a:r>
            <a:r>
              <a:rPr lang="ru-RU" sz="1400" dirty="0" smtClean="0"/>
              <a:t>вертикали не </a:t>
            </a:r>
            <a:r>
              <a:rPr lang="ru-RU" sz="1400" dirty="0"/>
              <a:t>выше нижней отметки окон второго этажа и от уровня земли не</a:t>
            </a:r>
          </a:p>
          <a:p>
            <a:pPr algn="just"/>
            <a:r>
              <a:rPr lang="ru-RU" sz="1400" dirty="0"/>
              <a:t>менее 2,5 м.</a:t>
            </a:r>
            <a:endParaRPr lang="ru-RU" sz="1400" dirty="0" smtClean="0">
              <a:latin typeface="ArialMT"/>
            </a:endParaRPr>
          </a:p>
          <a:p>
            <a:endParaRPr lang="ru-RU" dirty="0" smtClean="0">
              <a:latin typeface="ArialMT"/>
            </a:endParaRPr>
          </a:p>
          <a:p>
            <a:endParaRPr lang="ru-RU" dirty="0">
              <a:latin typeface="ArialM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49080"/>
            <a:ext cx="4896544" cy="2088232"/>
          </a:xfrm>
          <a:prstGeom prst="rect">
            <a:avLst/>
          </a:prstGeom>
        </p:spPr>
      </p:pic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43" y="413036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42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Концепция формирования архитектурно-художественного облика р.п.Лотошино</a:t>
            </a: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539750" y="836613"/>
            <a:ext cx="80645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Calibri" pitchFamily="34" charset="0"/>
            </a:endParaRPr>
          </a:p>
          <a:p>
            <a:endParaRPr lang="ru-RU" dirty="0">
              <a:solidFill>
                <a:srgbClr val="0033CC"/>
              </a:solidFill>
              <a:latin typeface="Calibri" pitchFamily="34" charset="0"/>
            </a:endParaRPr>
          </a:p>
          <a:p>
            <a:endParaRPr lang="ru-RU" dirty="0">
              <a:solidFill>
                <a:srgbClr val="0033CC"/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libri" pitchFamily="34" charset="0"/>
              </a:rPr>
              <a:t>ВВЕДЕНИЕ - «ЛОТОШИНО СЕГОДНЯ»</a:t>
            </a:r>
            <a:endParaRPr lang="ru-RU" sz="2400" b="1" dirty="0">
              <a:solidFill>
                <a:srgbClr val="0033CC"/>
              </a:solidFill>
              <a:latin typeface="Calibri" pitchFamily="34" charset="0"/>
            </a:endParaRPr>
          </a:p>
          <a:p>
            <a:endParaRPr lang="ru-RU" sz="2400" b="1" dirty="0" smtClean="0">
              <a:solidFill>
                <a:srgbClr val="0033CC"/>
              </a:solidFill>
              <a:latin typeface="Calibri" pitchFamily="34" charset="0"/>
            </a:endParaRPr>
          </a:p>
          <a:p>
            <a:endParaRPr lang="ru-RU" sz="2400" b="1" dirty="0">
              <a:solidFill>
                <a:srgbClr val="0033CC"/>
              </a:solidFill>
              <a:latin typeface="Calibri" pitchFamily="34" charset="0"/>
            </a:endParaRPr>
          </a:p>
          <a:p>
            <a:endParaRPr lang="ru-RU" sz="2400" b="1" dirty="0">
              <a:solidFill>
                <a:srgbClr val="0033CC"/>
              </a:solidFill>
              <a:latin typeface="Calibri" pitchFamily="34" charset="0"/>
            </a:endParaRPr>
          </a:p>
          <a:p>
            <a:pPr algn="ctr"/>
            <a:r>
              <a:rPr lang="ru-RU" sz="2400" b="1" dirty="0">
                <a:solidFill>
                  <a:srgbClr val="0033CC"/>
                </a:solidFill>
              </a:rPr>
              <a:t>ФОРМИРОВАНИЕ ЕДИНОГО ПОДХОДА К РАЗМЕЩЕНИЮ ИНФОРМАЦИОННЫХ И РЕКЛАМНЫХ КОНСТРУКЦИЙ </a:t>
            </a:r>
          </a:p>
          <a:p>
            <a:endParaRPr lang="ru-RU" sz="2400" dirty="0">
              <a:solidFill>
                <a:srgbClr val="0033CC"/>
              </a:solidFill>
              <a:latin typeface="Calibri" pitchFamily="34" charset="0"/>
            </a:endParaRPr>
          </a:p>
          <a:p>
            <a:endParaRPr lang="ru-RU" sz="2400" u="sng" dirty="0">
              <a:solidFill>
                <a:srgbClr val="0033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646" y="21999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76672"/>
            <a:ext cx="820891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Витринные конструкции </a:t>
            </a:r>
            <a:endParaRPr lang="ru-RU" sz="1400" b="1" dirty="0" smtClean="0"/>
          </a:p>
          <a:p>
            <a:endParaRPr lang="ru-RU" dirty="0">
              <a:latin typeface="ArialMT"/>
            </a:endParaRPr>
          </a:p>
          <a:p>
            <a:pPr algn="just"/>
            <a:r>
              <a:rPr lang="ru-RU" sz="1400" dirty="0"/>
              <a:t>Витринные конструкции размещаются с внутренней </a:t>
            </a:r>
            <a:r>
              <a:rPr lang="ru-RU" sz="1400" dirty="0" smtClean="0"/>
              <a:t>части остекления </a:t>
            </a:r>
            <a:r>
              <a:rPr lang="ru-RU" sz="1400" dirty="0"/>
              <a:t>витрины. Максимальный размер витринных </a:t>
            </a:r>
            <a:r>
              <a:rPr lang="ru-RU" sz="1400" dirty="0" smtClean="0"/>
              <a:t>конструкций не </a:t>
            </a:r>
            <a:r>
              <a:rPr lang="ru-RU" sz="1400" dirty="0"/>
              <a:t>должен превышать 50% размера остекления витрины,</a:t>
            </a:r>
          </a:p>
          <a:p>
            <a:pPr algn="just"/>
            <a:r>
              <a:rPr lang="ru-RU" sz="1400" dirty="0"/>
              <a:t>расстояние от плоскости остекления до витринной </a:t>
            </a:r>
            <a:r>
              <a:rPr lang="ru-RU" sz="1400" dirty="0" smtClean="0"/>
              <a:t>конструкции должно </a:t>
            </a:r>
            <a:r>
              <a:rPr lang="ru-RU" sz="1400" dirty="0"/>
              <a:t>составлять не менее 0,15 </a:t>
            </a:r>
            <a:r>
              <a:rPr lang="ru-RU" sz="1400" dirty="0" smtClean="0"/>
              <a:t>м. Витринные </a:t>
            </a:r>
            <a:r>
              <a:rPr lang="ru-RU" sz="1400" dirty="0"/>
              <a:t>конструкции должны размещаться по </a:t>
            </a:r>
            <a:r>
              <a:rPr lang="ru-RU" sz="1400" dirty="0" smtClean="0"/>
              <a:t>центру остекления</a:t>
            </a:r>
            <a:r>
              <a:rPr lang="ru-RU" sz="1400" dirty="0"/>
              <a:t>. Оформление витрины не должно ухудшать </a:t>
            </a:r>
            <a:r>
              <a:rPr lang="ru-RU" sz="1400" dirty="0" smtClean="0"/>
              <a:t>ее функциональные </a:t>
            </a:r>
            <a:r>
              <a:rPr lang="ru-RU" sz="1400" dirty="0"/>
              <a:t>свойства, витрины должны оставаться</a:t>
            </a:r>
          </a:p>
          <a:p>
            <a:pPr algn="just"/>
            <a:r>
              <a:rPr lang="ru-RU" sz="1400" dirty="0" smtClean="0"/>
              <a:t>просматриваемыми. Глухие </a:t>
            </a:r>
            <a:r>
              <a:rPr lang="ru-RU" sz="1400" dirty="0"/>
              <a:t>витрины (например закрытые шторами или рекламой) </a:t>
            </a:r>
            <a:r>
              <a:rPr lang="ru-RU" sz="1400" dirty="0" smtClean="0"/>
              <a:t>и глухая </a:t>
            </a:r>
            <a:r>
              <a:rPr lang="ru-RU" sz="1400" dirty="0"/>
              <a:t>оклейка витринных стекол </a:t>
            </a:r>
            <a:r>
              <a:rPr lang="ru-RU" sz="1400" dirty="0" smtClean="0"/>
              <a:t>запрещены. Витринные </a:t>
            </a:r>
            <a:r>
              <a:rPr lang="ru-RU" sz="1400" dirty="0"/>
              <a:t>конструкции должны быть обеспечены </a:t>
            </a:r>
            <a:r>
              <a:rPr lang="ru-RU" sz="1400" dirty="0" smtClean="0"/>
              <a:t>внутренним подсветом </a:t>
            </a:r>
            <a:r>
              <a:rPr lang="ru-RU" sz="1400" dirty="0"/>
              <a:t>для использования в темное время </a:t>
            </a:r>
            <a:r>
              <a:rPr lang="ru-RU" sz="1400" dirty="0" smtClean="0"/>
              <a:t>суток. Витринные </a:t>
            </a:r>
            <a:r>
              <a:rPr lang="ru-RU" sz="1400" dirty="0"/>
              <a:t>конструкции в рамках одной витрины должны </a:t>
            </a:r>
            <a:r>
              <a:rPr lang="ru-RU" sz="1400" dirty="0" smtClean="0"/>
              <a:t>быть идентичны </a:t>
            </a:r>
            <a:r>
              <a:rPr lang="ru-RU" sz="1400" dirty="0"/>
              <a:t>по размеру и месту размещения</a:t>
            </a:r>
            <a:endParaRPr lang="ru-RU" sz="1400" dirty="0" smtClean="0">
              <a:latin typeface="ArialMT"/>
            </a:endParaRPr>
          </a:p>
          <a:p>
            <a:endParaRPr lang="ru-RU" dirty="0" smtClean="0">
              <a:latin typeface="ArialMT"/>
            </a:endParaRPr>
          </a:p>
          <a:p>
            <a:endParaRPr lang="ru-RU" dirty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56992"/>
            <a:ext cx="3896330" cy="2304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811112"/>
            <a:ext cx="4032448" cy="17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615" y="342241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b="1" dirty="0"/>
              <a:t>Афишная </a:t>
            </a:r>
            <a:r>
              <a:rPr lang="ru-RU" sz="1400" b="1" dirty="0" smtClean="0"/>
              <a:t>конструкция</a:t>
            </a:r>
          </a:p>
          <a:p>
            <a:pPr algn="ctr"/>
            <a:endParaRPr lang="ru-RU" sz="1400" dirty="0"/>
          </a:p>
          <a:p>
            <a:pPr algn="just"/>
            <a:r>
              <a:rPr lang="ru-RU" sz="1400" dirty="0" smtClean="0"/>
              <a:t>Афишные </a:t>
            </a:r>
            <a:r>
              <a:rPr lang="ru-RU" sz="1400" dirty="0"/>
              <a:t>конструкции - располагаются на объектах культуры </a:t>
            </a:r>
            <a:r>
              <a:rPr lang="ru-RU" sz="1400" dirty="0" smtClean="0"/>
              <a:t>и просветительского </a:t>
            </a:r>
            <a:r>
              <a:rPr lang="ru-RU" sz="1400" dirty="0"/>
              <a:t>назначения (музеи, театры, дома </a:t>
            </a:r>
            <a:r>
              <a:rPr lang="ru-RU" sz="1400" dirty="0" smtClean="0"/>
              <a:t>культуры, концертные </a:t>
            </a:r>
            <a:r>
              <a:rPr lang="ru-RU" sz="1400" dirty="0"/>
              <a:t>залы) и несут функцию, исключительно, </a:t>
            </a:r>
            <a:r>
              <a:rPr lang="ru-RU" sz="1400" dirty="0" smtClean="0"/>
              <a:t>по информированию </a:t>
            </a:r>
            <a:r>
              <a:rPr lang="ru-RU" sz="1400" dirty="0"/>
              <a:t>населения о расписании </a:t>
            </a:r>
            <a:r>
              <a:rPr lang="ru-RU" sz="1400" dirty="0" smtClean="0"/>
              <a:t>предстоящих мероприятий </a:t>
            </a:r>
            <a:r>
              <a:rPr lang="ru-RU" sz="1400" dirty="0"/>
              <a:t>по </a:t>
            </a:r>
            <a:r>
              <a:rPr lang="ru-RU" sz="1400" dirty="0" smtClean="0"/>
              <a:t>профилю деятельности </a:t>
            </a:r>
            <a:r>
              <a:rPr lang="ru-RU" sz="1400" dirty="0"/>
              <a:t>в данном </a:t>
            </a:r>
            <a:r>
              <a:rPr lang="ru-RU" sz="1400" dirty="0" smtClean="0"/>
              <a:t>здании. Могут </a:t>
            </a:r>
            <a:r>
              <a:rPr lang="ru-RU" sz="1400" dirty="0"/>
              <a:t>располагаться как на стенах зданий, сооружений, так и на</a:t>
            </a:r>
          </a:p>
          <a:p>
            <a:pPr algn="just"/>
            <a:r>
              <a:rPr lang="ru-RU" sz="1400" dirty="0"/>
              <a:t>прилегающих элементах здания, являющихся частью </a:t>
            </a:r>
            <a:r>
              <a:rPr lang="ru-RU" sz="1400" dirty="0" smtClean="0"/>
              <a:t>архитектурного  декора. Размещать </a:t>
            </a:r>
            <a:r>
              <a:rPr lang="ru-RU" sz="1400" dirty="0"/>
              <a:t>информацию на афишных конструкциях не по </a:t>
            </a:r>
            <a:r>
              <a:rPr lang="ru-RU" sz="1400" dirty="0" smtClean="0"/>
              <a:t>профилю деятельности </a:t>
            </a:r>
            <a:r>
              <a:rPr lang="ru-RU" sz="1400" dirty="0"/>
              <a:t>организации - </a:t>
            </a:r>
            <a:r>
              <a:rPr lang="ru-RU" sz="1400" dirty="0" smtClean="0"/>
              <a:t>запрещено. Декоративные </a:t>
            </a:r>
            <a:r>
              <a:rPr lang="ru-RU" sz="1400" dirty="0"/>
              <a:t>элементы афишных конструкций не должны </a:t>
            </a:r>
            <a:r>
              <a:rPr lang="ru-RU" sz="1400" dirty="0" smtClean="0"/>
              <a:t>выходить за </a:t>
            </a:r>
            <a:r>
              <a:rPr lang="ru-RU" sz="1400" dirty="0"/>
              <a:t>обозначенные на фасадах границы размещения конструкции</a:t>
            </a:r>
            <a:r>
              <a:rPr lang="ru-RU" sz="1400" dirty="0" smtClean="0"/>
              <a:t>. </a:t>
            </a:r>
          </a:p>
          <a:p>
            <a:pPr algn="just"/>
            <a:endParaRPr lang="ru-RU" sz="1400" dirty="0">
              <a:latin typeface="ArialMT"/>
            </a:endParaRPr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2" y="3110196"/>
            <a:ext cx="3672408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212976"/>
            <a:ext cx="331236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615" y="342241"/>
            <a:ext cx="82089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b="1" dirty="0"/>
              <a:t>Маркизы, козырьки, навесы</a:t>
            </a:r>
            <a:endParaRPr lang="ru-RU" sz="1400" dirty="0"/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r>
              <a:rPr lang="ru-RU" sz="1400" dirty="0"/>
              <a:t>Козырьки и маркизы выступают за фасад здания, помимо того, </a:t>
            </a:r>
            <a:r>
              <a:rPr lang="ru-RU" sz="1400" dirty="0" smtClean="0"/>
              <a:t>что защищают </a:t>
            </a:r>
            <a:r>
              <a:rPr lang="ru-RU" sz="1400" dirty="0"/>
              <a:t>от дождя и солнца еще и являются </a:t>
            </a:r>
            <a:r>
              <a:rPr lang="ru-RU" sz="1400" dirty="0" smtClean="0"/>
              <a:t>отличным информационным </a:t>
            </a:r>
            <a:r>
              <a:rPr lang="ru-RU" sz="1400" dirty="0"/>
              <a:t>носителем и эстетическим завершением </a:t>
            </a:r>
            <a:r>
              <a:rPr lang="ru-RU" sz="1400" dirty="0" smtClean="0"/>
              <a:t>фасада. В </a:t>
            </a:r>
            <a:r>
              <a:rPr lang="ru-RU" sz="1400" dirty="0"/>
              <a:t>качестве рекламно-информационного носителя в </a:t>
            </a:r>
            <a:r>
              <a:rPr lang="ru-RU" sz="1400" dirty="0" smtClean="0"/>
              <a:t>большинстве случаев </a:t>
            </a:r>
            <a:r>
              <a:rPr lang="ru-RU" sz="1400" dirty="0"/>
              <a:t>могут использоваться сами конструкции </a:t>
            </a:r>
            <a:r>
              <a:rPr lang="ru-RU" sz="1400" dirty="0" smtClean="0"/>
              <a:t>маркизов, козырьков</a:t>
            </a:r>
            <a:r>
              <a:rPr lang="ru-RU" sz="1400" dirty="0"/>
              <a:t>, </a:t>
            </a:r>
            <a:r>
              <a:rPr lang="ru-RU" sz="1400" dirty="0" smtClean="0"/>
              <a:t>навесов. Козырьки</a:t>
            </a:r>
            <a:r>
              <a:rPr lang="ru-RU" sz="1400" dirty="0"/>
              <a:t>, маркизы и навесы могут быть задействованы </a:t>
            </a:r>
            <a:r>
              <a:rPr lang="ru-RU" sz="1400" dirty="0" smtClean="0"/>
              <a:t>под размещение </a:t>
            </a:r>
            <a:r>
              <a:rPr lang="ru-RU" sz="1400" dirty="0"/>
              <a:t>на них элементов информации. Могут сочетаться с</a:t>
            </a:r>
          </a:p>
          <a:p>
            <a:pPr algn="just"/>
            <a:r>
              <a:rPr lang="ru-RU" sz="1400" dirty="0"/>
              <a:t>другими видами конструкций на фасаде, такими как </a:t>
            </a:r>
            <a:r>
              <a:rPr lang="ru-RU" sz="1400" dirty="0" smtClean="0"/>
              <a:t>объемные буквы</a:t>
            </a:r>
            <a:r>
              <a:rPr lang="ru-RU" sz="1400" dirty="0"/>
              <a:t>, световые короба, панели-кронштейны. При </a:t>
            </a:r>
            <a:r>
              <a:rPr lang="ru-RU" sz="1400" dirty="0" smtClean="0"/>
              <a:t>наличии нескольких </a:t>
            </a:r>
            <a:r>
              <a:rPr lang="ru-RU" sz="1400" dirty="0"/>
              <a:t>конструкций на здании, необходимо предусмотреть</a:t>
            </a:r>
          </a:p>
          <a:p>
            <a:pPr algn="just"/>
            <a:r>
              <a:rPr lang="ru-RU" sz="1400" dirty="0"/>
              <a:t>единое стилистическое решение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>
              <a:latin typeface="ArialMT"/>
            </a:endParaRPr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56992"/>
            <a:ext cx="3816424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465004"/>
            <a:ext cx="331236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9572" y="404664"/>
            <a:ext cx="820891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b="1" dirty="0"/>
              <a:t>Уличные указатели, аншлаги </a:t>
            </a:r>
            <a:endParaRPr lang="ru-RU" sz="1400" b="1" dirty="0" smtClean="0"/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r>
              <a:rPr lang="ru-RU" sz="1400" dirty="0"/>
              <a:t>Аншлаги представляют из себя навигационные </a:t>
            </a:r>
            <a:r>
              <a:rPr lang="ru-RU" sz="1400" dirty="0" smtClean="0"/>
              <a:t>конструкции(домовые </a:t>
            </a:r>
            <a:r>
              <a:rPr lang="ru-RU" sz="1400" dirty="0"/>
              <a:t>знаки) с указанием номера дома и названием </a:t>
            </a:r>
            <a:r>
              <a:rPr lang="ru-RU" sz="1400" dirty="0" smtClean="0"/>
              <a:t>улицы .Аншлаги </a:t>
            </a:r>
            <a:r>
              <a:rPr lang="ru-RU" sz="1400" dirty="0"/>
              <a:t>могут быть простые - прямоугольной формы, либо</a:t>
            </a:r>
          </a:p>
          <a:p>
            <a:pPr algn="just"/>
            <a:r>
              <a:rPr lang="ru-RU" sz="1400" dirty="0"/>
              <a:t>фигурные. Различают световые и не световые, рельефные </a:t>
            </a:r>
            <a:r>
              <a:rPr lang="ru-RU" sz="1400" dirty="0" smtClean="0"/>
              <a:t>и плоские</a:t>
            </a:r>
            <a:r>
              <a:rPr lang="ru-RU" sz="1400" dirty="0"/>
              <a:t>. Также аншлаги могут быть стилизованными, состоящими </a:t>
            </a:r>
            <a:r>
              <a:rPr lang="ru-RU" sz="1400" dirty="0" smtClean="0"/>
              <a:t>из декоративных элементов. Стандартные </a:t>
            </a:r>
            <a:r>
              <a:rPr lang="ru-RU" sz="1400" dirty="0"/>
              <a:t>аншлаги представляют из себя простой </a:t>
            </a:r>
            <a:r>
              <a:rPr lang="ru-RU" sz="1400" dirty="0" smtClean="0"/>
              <a:t>прямоугольный короб </a:t>
            </a:r>
            <a:r>
              <a:rPr lang="ru-RU" sz="1400" dirty="0"/>
              <a:t>(световой или не световой), либо табличку с указанием </a:t>
            </a:r>
            <a:r>
              <a:rPr lang="ru-RU" sz="1400" dirty="0" smtClean="0"/>
              <a:t>номера дома </a:t>
            </a:r>
            <a:r>
              <a:rPr lang="ru-RU" sz="1400" dirty="0"/>
              <a:t>и названия улицы на лицевой </a:t>
            </a:r>
            <a:r>
              <a:rPr lang="ru-RU" sz="1400" dirty="0" smtClean="0"/>
              <a:t>стороне. Фигурные </a:t>
            </a:r>
            <a:r>
              <a:rPr lang="ru-RU" sz="1400" dirty="0"/>
              <a:t>аншлаги также изготавливают в виде короба (</a:t>
            </a:r>
            <a:r>
              <a:rPr lang="ru-RU" sz="1400" dirty="0" smtClean="0"/>
              <a:t>светового или </a:t>
            </a:r>
            <a:r>
              <a:rPr lang="ru-RU" sz="1400" dirty="0"/>
              <a:t>не светового), либо фигурной таблички более </a:t>
            </a:r>
            <a:r>
              <a:rPr lang="ru-RU" sz="1400" dirty="0" smtClean="0"/>
              <a:t>сложного очертания. Рельефные </a:t>
            </a:r>
            <a:r>
              <a:rPr lang="ru-RU" sz="1400" dirty="0"/>
              <a:t>аншлаги изготавливаются по </a:t>
            </a:r>
            <a:r>
              <a:rPr lang="ru-RU" sz="1400" dirty="0" smtClean="0"/>
              <a:t>технологии художественного </a:t>
            </a:r>
            <a:r>
              <a:rPr lang="ru-RU" sz="1400" dirty="0"/>
              <a:t>литья металла, в сочетании с защитной </a:t>
            </a:r>
            <a:r>
              <a:rPr lang="ru-RU" sz="1400" dirty="0" smtClean="0"/>
              <a:t>обработкой и покраской. Внешний </a:t>
            </a:r>
            <a:r>
              <a:rPr lang="ru-RU" sz="1400" dirty="0"/>
              <a:t>вид аншлагов, расположенных на домах в пределах </a:t>
            </a:r>
            <a:r>
              <a:rPr lang="ru-RU" sz="1400" dirty="0" smtClean="0"/>
              <a:t>одной улицы</a:t>
            </a:r>
            <a:r>
              <a:rPr lang="ru-RU" sz="1400" dirty="0"/>
              <a:t>, рекомендуется выдержать в едином стиле, с </a:t>
            </a:r>
            <a:r>
              <a:rPr lang="ru-RU" sz="1400" dirty="0" smtClean="0"/>
              <a:t>небольшими отличиями</a:t>
            </a:r>
            <a:r>
              <a:rPr lang="ru-RU" sz="1400" dirty="0"/>
              <a:t>: для объектов обладающих признаками </a:t>
            </a:r>
            <a:r>
              <a:rPr lang="ru-RU" sz="1400" dirty="0" smtClean="0"/>
              <a:t>архитектурно- исторической </a:t>
            </a:r>
            <a:r>
              <a:rPr lang="ru-RU" sz="1400" dirty="0"/>
              <a:t>ценности, для зданий не имеющих </a:t>
            </a:r>
            <a:r>
              <a:rPr lang="ru-RU" sz="1400" dirty="0" smtClean="0"/>
              <a:t>историко- архитектурной </a:t>
            </a:r>
            <a:r>
              <a:rPr lang="ru-RU" sz="1400" dirty="0"/>
              <a:t>ценности, для зданий современной </a:t>
            </a:r>
            <a:r>
              <a:rPr lang="ru-RU" sz="1400" dirty="0" smtClean="0"/>
              <a:t>многоэтажной застройки </a:t>
            </a:r>
            <a:r>
              <a:rPr lang="ru-RU" sz="1400" dirty="0"/>
              <a:t>и для зданий малой </a:t>
            </a:r>
            <a:r>
              <a:rPr lang="ru-RU" sz="1400" dirty="0" smtClean="0"/>
              <a:t>этажности.</a:t>
            </a:r>
            <a:endParaRPr lang="ru-RU" sz="1400" dirty="0">
              <a:latin typeface="ArialMT"/>
            </a:endParaRPr>
          </a:p>
          <a:p>
            <a:pPr algn="just"/>
            <a:endParaRPr lang="ru-RU" sz="1400" dirty="0" smtClean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221088"/>
            <a:ext cx="46085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9572" y="404664"/>
            <a:ext cx="82089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b="1" dirty="0"/>
              <a:t>Правила размещения информационных </a:t>
            </a:r>
            <a:r>
              <a:rPr lang="ru-RU" sz="1400" b="1" dirty="0" smtClean="0"/>
              <a:t>конструкций.</a:t>
            </a:r>
          </a:p>
          <a:p>
            <a:pPr algn="ctr"/>
            <a:endParaRPr lang="ru-RU" sz="1400" dirty="0" smtClean="0">
              <a:latin typeface="ArialMT"/>
            </a:endParaRPr>
          </a:p>
          <a:p>
            <a:pPr algn="just"/>
            <a:r>
              <a:rPr lang="ru-RU" sz="1400" dirty="0"/>
              <a:t>Для размещения конструкций из отдельных символов </a:t>
            </a:r>
            <a:r>
              <a:rPr lang="ru-RU" sz="1400" dirty="0" smtClean="0"/>
              <a:t>отведены специальные </a:t>
            </a:r>
            <a:r>
              <a:rPr lang="ru-RU" sz="1400" dirty="0"/>
              <a:t>области на фасадах, которые называются «</a:t>
            </a:r>
            <a:r>
              <a:rPr lang="ru-RU" sz="1400" dirty="0" smtClean="0"/>
              <a:t>Граница размещения </a:t>
            </a:r>
            <a:r>
              <a:rPr lang="ru-RU" sz="1400" dirty="0"/>
              <a:t>конструкции». Буквы и знаки на вывесках </a:t>
            </a:r>
            <a:r>
              <a:rPr lang="ru-RU" sz="1400" dirty="0" smtClean="0"/>
              <a:t>можно размещать </a:t>
            </a:r>
            <a:r>
              <a:rPr lang="ru-RU" sz="1400" dirty="0"/>
              <a:t>только в пределах этих </a:t>
            </a:r>
            <a:r>
              <a:rPr lang="ru-RU" sz="1400" dirty="0" smtClean="0"/>
              <a:t>границ. Конструкция </a:t>
            </a:r>
            <a:r>
              <a:rPr lang="ru-RU" sz="1400" dirty="0"/>
              <a:t>не обязана занимать все отведенное пространство.</a:t>
            </a:r>
          </a:p>
          <a:p>
            <a:pPr algn="just"/>
            <a:r>
              <a:rPr lang="ru-RU" sz="1400" b="1" dirty="0"/>
              <a:t>Отдельный символ в виде логотипа</a:t>
            </a:r>
          </a:p>
          <a:p>
            <a:pPr algn="just"/>
            <a:r>
              <a:rPr lang="ru-RU" sz="1400" dirty="0"/>
              <a:t>К логотипам здесь относятся фирменные знаки, </a:t>
            </a:r>
            <a:r>
              <a:rPr lang="ru-RU" sz="1400" dirty="0" smtClean="0"/>
              <a:t>фирменные шрифтовые </a:t>
            </a:r>
            <a:r>
              <a:rPr lang="ru-RU" sz="1400" dirty="0"/>
              <a:t>начертания, а также их </a:t>
            </a:r>
            <a:r>
              <a:rPr lang="ru-RU" sz="1400" dirty="0" smtClean="0"/>
              <a:t>комбинации. Если </a:t>
            </a:r>
            <a:r>
              <a:rPr lang="ru-RU" sz="1400" dirty="0"/>
              <a:t>форма логотипа не позволяет эффектно вписать его </a:t>
            </a:r>
            <a:r>
              <a:rPr lang="ru-RU" sz="1400" dirty="0" smtClean="0"/>
              <a:t>в границы </a:t>
            </a:r>
            <a:r>
              <a:rPr lang="ru-RU" sz="1400" dirty="0"/>
              <a:t>размещения конструкции, то допускается выйти </a:t>
            </a:r>
            <a:r>
              <a:rPr lang="ru-RU" sz="1400" dirty="0" smtClean="0"/>
              <a:t>за границы </a:t>
            </a:r>
            <a:r>
              <a:rPr lang="ru-RU" sz="1400" dirty="0"/>
              <a:t>на 15-20 %, при условии, что элементы логотипа при </a:t>
            </a:r>
            <a:r>
              <a:rPr lang="ru-RU" sz="1400" dirty="0" smtClean="0"/>
              <a:t>этом не </a:t>
            </a:r>
            <a:r>
              <a:rPr lang="ru-RU" sz="1400" dirty="0"/>
              <a:t>будут перекрывать (если это не фриз или плоская </a:t>
            </a:r>
            <a:r>
              <a:rPr lang="ru-RU" sz="1400" dirty="0" smtClean="0"/>
              <a:t>основа) архитектурных </a:t>
            </a:r>
            <a:r>
              <a:rPr lang="ru-RU" sz="1400" dirty="0"/>
              <a:t>деталей </a:t>
            </a:r>
            <a:r>
              <a:rPr lang="ru-RU" sz="1400" dirty="0" smtClean="0"/>
              <a:t>фасада. При </a:t>
            </a:r>
            <a:r>
              <a:rPr lang="ru-RU" sz="1400" dirty="0"/>
              <a:t>размещении новой конструкции на фасаде нужно </a:t>
            </a:r>
            <a:r>
              <a:rPr lang="ru-RU" sz="1400" dirty="0" smtClean="0"/>
              <a:t>принимать во </a:t>
            </a:r>
            <a:r>
              <a:rPr lang="ru-RU" sz="1400" dirty="0"/>
              <a:t>внимание расположение и размер уже существующих.</a:t>
            </a:r>
          </a:p>
          <a:p>
            <a:pPr algn="just"/>
            <a:r>
              <a:rPr lang="ru-RU" sz="1400" b="1" dirty="0"/>
              <a:t>Размещение конструкций с плоской подложкой.</a:t>
            </a:r>
          </a:p>
          <a:p>
            <a:pPr algn="just"/>
            <a:r>
              <a:rPr lang="ru-RU" sz="1400" dirty="0"/>
              <a:t>Конструкцию с плоской подложкой нельзя делить на две </a:t>
            </a:r>
            <a:r>
              <a:rPr lang="ru-RU" sz="1400" dirty="0" smtClean="0"/>
              <a:t>или уменьшать</a:t>
            </a:r>
            <a:r>
              <a:rPr lang="ru-RU" sz="1400" dirty="0"/>
              <a:t>, она должна занимать всю отведенную </a:t>
            </a:r>
            <a:r>
              <a:rPr lang="ru-RU" sz="1400" dirty="0" smtClean="0"/>
              <a:t>площадь. Конструкцию </a:t>
            </a:r>
            <a:r>
              <a:rPr lang="ru-RU" sz="1400" dirty="0"/>
              <a:t>с подложкой можно заменять на </a:t>
            </a:r>
            <a:r>
              <a:rPr lang="ru-RU" sz="1400" dirty="0" smtClean="0"/>
              <a:t>более предпочтительные </a:t>
            </a:r>
            <a:r>
              <a:rPr lang="ru-RU" sz="1400" dirty="0"/>
              <a:t>без подложки, однако делать это следует </a:t>
            </a:r>
            <a:r>
              <a:rPr lang="ru-RU" sz="1400" dirty="0" smtClean="0"/>
              <a:t>только на </a:t>
            </a:r>
            <a:r>
              <a:rPr lang="ru-RU" sz="1400" dirty="0"/>
              <a:t>всем фасаде сразу. В противном случае все конструкции </a:t>
            </a:r>
            <a:r>
              <a:rPr lang="ru-RU" sz="1400" dirty="0" smtClean="0"/>
              <a:t>на здании </a:t>
            </a:r>
            <a:r>
              <a:rPr lang="ru-RU" sz="1400" dirty="0"/>
              <a:t>должны соответствовать схеме </a:t>
            </a:r>
            <a:r>
              <a:rPr lang="ru-RU" sz="1400" dirty="0" smtClean="0"/>
              <a:t>размещения. Менять </a:t>
            </a:r>
            <a:r>
              <a:rPr lang="ru-RU" sz="1400" dirty="0"/>
              <a:t>конструкцию с плоской подложкой на </a:t>
            </a:r>
            <a:r>
              <a:rPr lang="ru-RU" sz="1400" dirty="0" err="1" smtClean="0"/>
              <a:t>лайтбокс</a:t>
            </a:r>
            <a:r>
              <a:rPr lang="ru-RU" sz="1400" dirty="0"/>
              <a:t> </a:t>
            </a:r>
            <a:r>
              <a:rPr lang="ru-RU" sz="1400" dirty="0" smtClean="0"/>
              <a:t>запрещается. Цветовую </a:t>
            </a:r>
            <a:r>
              <a:rPr lang="ru-RU" sz="1400" dirty="0"/>
              <a:t>схему подложек (темные или светлые цвета </a:t>
            </a:r>
            <a:r>
              <a:rPr lang="ru-RU" sz="1400" dirty="0" smtClean="0"/>
              <a:t>подложек)желательно </a:t>
            </a:r>
            <a:r>
              <a:rPr lang="ru-RU" sz="1400" dirty="0"/>
              <a:t>согласовывать с соседними организациями.</a:t>
            </a:r>
            <a:endParaRPr lang="ru-RU" sz="1400" dirty="0" smtClean="0">
              <a:latin typeface="ArialMT"/>
            </a:endParaRPr>
          </a:p>
          <a:p>
            <a:pPr algn="just"/>
            <a:r>
              <a:rPr lang="ru-RU" sz="1400" dirty="0"/>
              <a:t>В пределах границы размещения конструкции можно разместить одну </a:t>
            </a:r>
            <a:r>
              <a:rPr lang="ru-RU" sz="1400" dirty="0" smtClean="0"/>
              <a:t>или несколько </a:t>
            </a:r>
            <a:r>
              <a:rPr lang="ru-RU" sz="1400" dirty="0"/>
              <a:t>конструкций (рис.1 и </a:t>
            </a:r>
            <a:r>
              <a:rPr lang="ru-RU" sz="1400" dirty="0" smtClean="0"/>
              <a:t>рис.2) Если </a:t>
            </a:r>
            <a:r>
              <a:rPr lang="ru-RU" sz="1400" dirty="0"/>
              <a:t>конструкция не размещена по границе размещения конструкции, </a:t>
            </a:r>
            <a:r>
              <a:rPr lang="ru-RU" sz="1400" dirty="0" smtClean="0"/>
              <a:t>то ее </a:t>
            </a:r>
            <a:r>
              <a:rPr lang="ru-RU" sz="1400" dirty="0"/>
              <a:t>необходимо выравнивать по архитектурным элементам фасада.</a:t>
            </a:r>
          </a:p>
          <a:p>
            <a:pPr algn="just"/>
            <a:r>
              <a:rPr lang="ru-RU" sz="1400" dirty="0"/>
              <a:t>Конструкции ("текст") оптически выравниваются по центру </a:t>
            </a:r>
            <a:r>
              <a:rPr lang="ru-RU" sz="1400" dirty="0" smtClean="0"/>
              <a:t>границы размещения</a:t>
            </a:r>
            <a:r>
              <a:rPr lang="ru-RU" sz="1400" dirty="0"/>
              <a:t>.</a:t>
            </a:r>
            <a:endParaRPr lang="ru-RU" sz="1400" dirty="0">
              <a:latin typeface="ArialMT"/>
            </a:endParaRPr>
          </a:p>
          <a:p>
            <a:pPr algn="just"/>
            <a:endParaRPr lang="ru-RU" sz="1400" dirty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999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1999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 smtClean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  <a:p>
            <a:pPr algn="ctr"/>
            <a:endParaRPr lang="ru-RU" b="1" dirty="0">
              <a:latin typeface="Arial-Bold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9987" y="40466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b="1" dirty="0"/>
              <a:t>Правила размещения информационных </a:t>
            </a:r>
            <a:r>
              <a:rPr lang="ru-RU" sz="1400" b="1" dirty="0" smtClean="0"/>
              <a:t>конструкций</a:t>
            </a:r>
          </a:p>
          <a:p>
            <a:pPr algn="ctr"/>
            <a:endParaRPr lang="ru-RU" sz="1400" b="1" dirty="0">
              <a:latin typeface="ArialMT"/>
            </a:endParaRPr>
          </a:p>
          <a:p>
            <a:pPr algn="ctr"/>
            <a:endParaRPr lang="ru-RU" sz="1400" dirty="0" smtClean="0">
              <a:latin typeface="ArialMT"/>
            </a:endParaRPr>
          </a:p>
        </p:txBody>
      </p:sp>
      <p:sp>
        <p:nvSpPr>
          <p:cNvPr id="7" name="AutoShape 2" descr="https://mail.yandex.ru/message_part/20150609_143101.jpg?_uid=300085881&amp;name=20150609_143101.jpg&amp;hid=1.2&amp;ids=24800000051614374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2060848"/>
            <a:ext cx="7128792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 smtClean="0"/>
              <a:t>Фотофиксация</a:t>
            </a:r>
            <a:r>
              <a:rPr lang="ru-RU" sz="1400" b="1" dirty="0" smtClean="0"/>
              <a:t> существующего положения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ул. </a:t>
            </a:r>
            <a:r>
              <a:rPr lang="ru-RU" sz="1400" b="1" dirty="0" smtClean="0"/>
              <a:t>Калинина д.21 , </a:t>
            </a:r>
            <a:r>
              <a:rPr lang="ru-RU" sz="1400" b="1" dirty="0" smtClean="0"/>
              <a:t>торговый </a:t>
            </a:r>
            <a:r>
              <a:rPr lang="ru-RU" sz="1400" b="1" dirty="0"/>
              <a:t>центр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63988" y="3212976"/>
            <a:ext cx="4212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Проектное предложение </a:t>
            </a:r>
            <a:r>
              <a:rPr lang="ru-RU" sz="1400" b="1" dirty="0" smtClean="0"/>
              <a:t>размещения</a:t>
            </a:r>
          </a:p>
          <a:p>
            <a:r>
              <a:rPr lang="ru-RU" sz="1400" b="1" dirty="0" smtClean="0"/>
              <a:t>рекламно-информационных </a:t>
            </a:r>
            <a:r>
              <a:rPr lang="ru-RU" sz="1400" b="1" dirty="0"/>
              <a:t>конструкций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1071"/>
            <a:ext cx="3672408" cy="2213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3879212"/>
            <a:ext cx="3960440" cy="2483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77072"/>
            <a:ext cx="3384376" cy="1584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76672"/>
            <a:ext cx="3744416" cy="24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 smtClean="0"/>
              <a:t>Фотофиксация</a:t>
            </a:r>
            <a:r>
              <a:rPr lang="ru-RU" sz="1400" b="1" dirty="0" smtClean="0"/>
              <a:t> существующего положения </a:t>
            </a:r>
            <a:endParaRPr lang="ru-RU" sz="1400" b="1" dirty="0"/>
          </a:p>
          <a:p>
            <a:r>
              <a:rPr lang="ru-RU" sz="1400" b="1" dirty="0" smtClean="0"/>
              <a:t>ул. Центральная, д.17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9346"/>
            <a:ext cx="4032000" cy="22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12" y="4005064"/>
            <a:ext cx="4536504" cy="2592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1" y="4221088"/>
            <a:ext cx="2732751" cy="4320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1" y="4809893"/>
            <a:ext cx="3039236" cy="4913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855876"/>
            <a:ext cx="4534133" cy="234739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457575" y="32391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               Проектное </a:t>
            </a:r>
            <a:r>
              <a:rPr lang="ru-RU" sz="1400" b="1" dirty="0"/>
              <a:t>предложение размещения</a:t>
            </a:r>
          </a:p>
          <a:p>
            <a:r>
              <a:rPr lang="ru-RU" sz="1400" b="1" dirty="0" smtClean="0"/>
              <a:t>              рекламно-информационных конструкций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01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1166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 </a:t>
            </a:r>
            <a:r>
              <a:rPr lang="ru-RU" sz="1400" b="1" dirty="0" err="1" smtClean="0"/>
              <a:t>Фотофиксация</a:t>
            </a:r>
            <a:r>
              <a:rPr lang="ru-RU" sz="1400" b="1" dirty="0" smtClean="0"/>
              <a:t> существующего  положения</a:t>
            </a:r>
            <a:endParaRPr lang="ru-RU" sz="1400" b="1" dirty="0" smtClean="0"/>
          </a:p>
          <a:p>
            <a:r>
              <a:rPr lang="ru-RU" sz="1400" b="1" dirty="0" smtClean="0"/>
              <a:t> </a:t>
            </a:r>
            <a:r>
              <a:rPr lang="ru-RU" sz="1400" b="1" dirty="0"/>
              <a:t>ул. </a:t>
            </a:r>
            <a:r>
              <a:rPr lang="ru-RU" sz="1400" b="1" dirty="0" smtClean="0"/>
              <a:t>Центральная, д.8 торговый </a:t>
            </a:r>
            <a:r>
              <a:rPr lang="ru-RU" sz="1400" b="1" dirty="0"/>
              <a:t>центр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36825" y="3282551"/>
            <a:ext cx="3948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Проектное предложение размещения</a:t>
            </a:r>
          </a:p>
          <a:p>
            <a:r>
              <a:rPr lang="ru-RU" sz="1400" b="1" dirty="0" smtClean="0"/>
              <a:t>рекламно-информационных конструкций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833700"/>
            <a:ext cx="4032000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88" y="820703"/>
            <a:ext cx="3809068" cy="2280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29" y="4020627"/>
            <a:ext cx="4216800" cy="226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933056"/>
            <a:ext cx="2732751" cy="432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521861"/>
            <a:ext cx="3039236" cy="4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1166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Существующее </a:t>
            </a:r>
            <a:r>
              <a:rPr lang="ru-RU" sz="1400" b="1" dirty="0" smtClean="0"/>
              <a:t>положение</a:t>
            </a:r>
          </a:p>
          <a:p>
            <a:r>
              <a:rPr lang="ru-RU" sz="1400" b="1" dirty="0" smtClean="0"/>
              <a:t> </a:t>
            </a:r>
            <a:r>
              <a:rPr lang="ru-RU" sz="1400" b="1" dirty="0"/>
              <a:t>ул. </a:t>
            </a:r>
            <a:r>
              <a:rPr lang="ru-RU" sz="1400" b="1" dirty="0" smtClean="0"/>
              <a:t>Почтовая , «МАГНИТ»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897687"/>
            <a:ext cx="4032000" cy="22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16196"/>
            <a:ext cx="4377738" cy="2808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6016" y="33293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Проектное предложение  </a:t>
            </a:r>
            <a:r>
              <a:rPr lang="ru-RU" sz="1400" b="1" dirty="0"/>
              <a:t>размещения</a:t>
            </a:r>
          </a:p>
          <a:p>
            <a:r>
              <a:rPr lang="ru-RU" sz="1400" b="1" dirty="0"/>
              <a:t>рекламно-информационных конструкций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682948"/>
            <a:ext cx="2732751" cy="432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581128"/>
            <a:ext cx="3039236" cy="491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871245"/>
            <a:ext cx="4320480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ВВЕДЕНИЕ. ИСТОРИЯ И СОВРЕМЕНЕННОСТЬ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92150"/>
            <a:ext cx="38068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C:\Users\Наталья\Desktop\АЛЬБОМ\map_mo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4581525"/>
            <a:ext cx="17907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hape 12"/>
          <p:cNvCxnSpPr>
            <a:endCxn id="53" idx="2"/>
          </p:cNvCxnSpPr>
          <p:nvPr/>
        </p:nvCxnSpPr>
        <p:spPr>
          <a:xfrm rot="16200000" flipH="1">
            <a:off x="-335755" y="3151981"/>
            <a:ext cx="2614612" cy="115252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91" name="TextBox 40"/>
          <p:cNvSpPr txBox="1">
            <a:spLocks noChangeArrowheads="1"/>
          </p:cNvSpPr>
          <p:nvPr/>
        </p:nvSpPr>
        <p:spPr bwMode="auto">
          <a:xfrm>
            <a:off x="4427538" y="836613"/>
            <a:ext cx="432117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alibri" pitchFamily="34" charset="0"/>
              </a:rPr>
              <a:t>   </a:t>
            </a:r>
            <a:r>
              <a:rPr lang="ru-RU" sz="1200" dirty="0">
                <a:latin typeface="Calibri" pitchFamily="34" charset="0"/>
              </a:rPr>
              <a:t>В соответствии с  законом Московской области </a:t>
            </a:r>
            <a:r>
              <a:rPr lang="ru-RU" sz="1200" dirty="0"/>
              <a:t>от 28.02.2005 №59/2005-ОЗ </a:t>
            </a:r>
            <a:r>
              <a:rPr lang="ru-RU" sz="1200" dirty="0">
                <a:latin typeface="Calibri" pitchFamily="34" charset="0"/>
              </a:rPr>
              <a:t>«О статусе и границах Лотошинского муниципального района и вновь образованных в его составе муниципальных образований»  образовано муниципальное образование «Городское поселение Лотошино».</a:t>
            </a:r>
          </a:p>
          <a:p>
            <a:pPr algn="just"/>
            <a:r>
              <a:rPr lang="ru-RU" sz="1200" dirty="0">
                <a:latin typeface="Calibri" pitchFamily="34" charset="0"/>
              </a:rPr>
              <a:t>    Городское поселение Лотошино занимает юго-западную часть Лотошинского муниципального района. На севере </a:t>
            </a:r>
            <a:r>
              <a:rPr lang="ru-RU" sz="1200" dirty="0" err="1">
                <a:latin typeface="Calibri" pitchFamily="34" charset="0"/>
              </a:rPr>
              <a:t>гп</a:t>
            </a:r>
            <a:r>
              <a:rPr lang="ru-RU" sz="1200" dirty="0">
                <a:latin typeface="Calibri" pitchFamily="34" charset="0"/>
              </a:rPr>
              <a:t> Лотошино граничит с сельским поселением </a:t>
            </a:r>
            <a:r>
              <a:rPr lang="ru-RU" sz="1200" dirty="0" err="1">
                <a:latin typeface="Calibri" pitchFamily="34" charset="0"/>
              </a:rPr>
              <a:t>Микулинское</a:t>
            </a:r>
            <a:r>
              <a:rPr lang="ru-RU" sz="1200" dirty="0">
                <a:latin typeface="Calibri" pitchFamily="34" charset="0"/>
              </a:rPr>
              <a:t>, на востоке – с </a:t>
            </a:r>
            <a:r>
              <a:rPr lang="ru-RU" sz="1200" dirty="0"/>
              <a:t>с</a:t>
            </a:r>
            <a:r>
              <a:rPr lang="ru-RU" sz="1200" dirty="0">
                <a:latin typeface="Calibri" pitchFamily="34" charset="0"/>
              </a:rPr>
              <a:t>ельским поселением </a:t>
            </a:r>
            <a:r>
              <a:rPr lang="ru-RU" sz="1200" dirty="0" err="1">
                <a:latin typeface="Calibri" pitchFamily="34" charset="0"/>
              </a:rPr>
              <a:t>Ошейкинское</a:t>
            </a:r>
            <a:r>
              <a:rPr lang="ru-RU" sz="1200" dirty="0">
                <a:latin typeface="Calibri" pitchFamily="34" charset="0"/>
              </a:rPr>
              <a:t>. Южная и западная граница проходит граница проходит по границе Лотошинского муниципального района с Шаховским районом Московской области и </a:t>
            </a:r>
            <a:r>
              <a:rPr lang="ru-RU" sz="1200" dirty="0" err="1">
                <a:latin typeface="Calibri" pitchFamily="34" charset="0"/>
              </a:rPr>
              <a:t>Зубцовским</a:t>
            </a:r>
            <a:r>
              <a:rPr lang="ru-RU" sz="1200" dirty="0">
                <a:latin typeface="Calibri" pitchFamily="34" charset="0"/>
              </a:rPr>
              <a:t> районом Тверской области. Площадь территории городского поселения Лотошино составляет 26 217 га.</a:t>
            </a:r>
          </a:p>
          <a:p>
            <a:pPr algn="just"/>
            <a:r>
              <a:rPr lang="ru-RU" sz="1200" dirty="0">
                <a:latin typeface="Calibri" pitchFamily="34" charset="0"/>
              </a:rPr>
              <a:t>     ГП Лотошино включает в себя 43 населенных </a:t>
            </a:r>
            <a:r>
              <a:rPr lang="ru-RU" sz="1200" dirty="0" smtClean="0">
                <a:latin typeface="Calibri" pitchFamily="34" charset="0"/>
              </a:rPr>
              <a:t>пунктов</a:t>
            </a:r>
            <a:r>
              <a:rPr lang="ru-RU" sz="1200" dirty="0">
                <a:latin typeface="Calibri" pitchFamily="34" charset="0"/>
              </a:rPr>
              <a:t>,</a:t>
            </a:r>
            <a:r>
              <a:rPr lang="ru-RU" sz="1200" dirty="0" smtClean="0">
                <a:latin typeface="Calibri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из них три крупных поселка: </a:t>
            </a:r>
            <a:r>
              <a:rPr lang="ru-RU" sz="1200" dirty="0" err="1">
                <a:latin typeface="Calibri" pitchFamily="34" charset="0"/>
              </a:rPr>
              <a:t>п.Лотошино</a:t>
            </a:r>
            <a:r>
              <a:rPr lang="ru-RU" sz="1200" dirty="0">
                <a:latin typeface="Calibri" pitchFamily="34" charset="0"/>
              </a:rPr>
              <a:t> (5744 чел.), </a:t>
            </a:r>
            <a:r>
              <a:rPr lang="ru-RU" sz="1200" dirty="0" err="1">
                <a:latin typeface="Calibri" pitchFamily="34" charset="0"/>
              </a:rPr>
              <a:t>п.Новолотошино</a:t>
            </a:r>
            <a:r>
              <a:rPr lang="ru-RU" sz="1200" dirty="0">
                <a:latin typeface="Calibri" pitchFamily="34" charset="0"/>
              </a:rPr>
              <a:t> (1212 чел.), </a:t>
            </a:r>
            <a:r>
              <a:rPr lang="ru-RU" sz="1200" dirty="0" err="1">
                <a:latin typeface="Calibri" pitchFamily="34" charset="0"/>
              </a:rPr>
              <a:t>п.Кировский</a:t>
            </a:r>
            <a:r>
              <a:rPr lang="ru-RU" sz="1200" dirty="0">
                <a:latin typeface="Calibri" pitchFamily="34" charset="0"/>
              </a:rPr>
              <a:t> (2556 чел.) и 40 населенных пунктов, где проживает 2381 человек. Численность населения </a:t>
            </a:r>
            <a:r>
              <a:rPr lang="ru-RU" sz="1200" dirty="0" err="1">
                <a:latin typeface="Calibri" pitchFamily="34" charset="0"/>
              </a:rPr>
              <a:t>гп</a:t>
            </a:r>
            <a:r>
              <a:rPr lang="ru-RU" sz="1200" dirty="0">
                <a:latin typeface="Calibri" pitchFamily="34" charset="0"/>
              </a:rPr>
              <a:t> Лотошино по состоянию на </a:t>
            </a:r>
            <a:r>
              <a:rPr lang="ru-RU" sz="1200" dirty="0" smtClean="0">
                <a:latin typeface="Calibri" pitchFamily="34" charset="0"/>
              </a:rPr>
              <a:t>01.01.201</a:t>
            </a:r>
            <a:r>
              <a:rPr lang="en-US" sz="1200" dirty="0" smtClean="0">
                <a:latin typeface="Calibri" pitchFamily="34" charset="0"/>
              </a:rPr>
              <a:t>5</a:t>
            </a:r>
            <a:r>
              <a:rPr lang="ru-RU" sz="1200" dirty="0" smtClean="0">
                <a:latin typeface="Calibri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г. составила 11,56 </a:t>
            </a:r>
            <a:r>
              <a:rPr lang="ru-RU" sz="1200" dirty="0" smtClean="0">
                <a:latin typeface="Calibri" pitchFamily="34" charset="0"/>
              </a:rPr>
              <a:t>тысяч </a:t>
            </a:r>
            <a:r>
              <a:rPr lang="ru-RU" sz="1200" dirty="0">
                <a:latin typeface="Calibri" pitchFamily="34" charset="0"/>
              </a:rPr>
              <a:t>человек.</a:t>
            </a:r>
          </a:p>
          <a:p>
            <a:pPr algn="just"/>
            <a:r>
              <a:rPr lang="ru-RU" sz="1200" dirty="0">
                <a:latin typeface="Calibri" pitchFamily="34" charset="0"/>
              </a:rPr>
              <a:t>     Административным центром Лотошинского муниципального района является рабочий поселок Лотошино, который </a:t>
            </a:r>
            <a:r>
              <a:rPr lang="ru-RU" sz="1200" dirty="0" smtClean="0">
                <a:latin typeface="Calibri" pitchFamily="34" charset="0"/>
              </a:rPr>
              <a:t>является </a:t>
            </a:r>
            <a:r>
              <a:rPr lang="ru-RU" sz="1200" dirty="0">
                <a:latin typeface="Calibri" pitchFamily="34" charset="0"/>
              </a:rPr>
              <a:t>административным центром  городского поселения Лотошино.</a:t>
            </a:r>
          </a:p>
          <a:p>
            <a:pPr algn="just"/>
            <a:r>
              <a:rPr lang="ru-RU" sz="1200" dirty="0">
                <a:latin typeface="Calibri" pitchFamily="34" charset="0"/>
              </a:rPr>
              <a:t>      </a:t>
            </a:r>
          </a:p>
        </p:txBody>
      </p:sp>
      <p:pic>
        <p:nvPicPr>
          <p:cNvPr id="16392" name="Picture 5" descr="C:\Users\Наталья\Desktop\АЛЬБОМ\alb0_pic_sm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1628775"/>
            <a:ext cx="342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 descr="C:\Users\Наталья\Desktop\АЛЬБОМ\alb0_pic_sm_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2420938"/>
            <a:ext cx="342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7" descr="C:\Users\Наталья\Desktop\АЛЬБОМ\мо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4508500"/>
            <a:ext cx="5238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8" descr="C:\Users\Наталья\Desktop\АЛЬБОМ\лот.район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692150"/>
            <a:ext cx="5111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9" descr="C:\Users\Наталья\Desktop\АЛЬБОМ\Coat_of_Arms_of_Lotoshino_(Moscow_oblast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2997200"/>
            <a:ext cx="34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Овал 52"/>
          <p:cNvSpPr/>
          <p:nvPr/>
        </p:nvSpPr>
        <p:spPr>
          <a:xfrm>
            <a:off x="1547813" y="5013325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8604250" y="6308725"/>
            <a:ext cx="539750" cy="360363"/>
          </a:xfrm>
          <a:prstGeom prst="rect">
            <a:avLst/>
          </a:prstGeom>
          <a:solidFill>
            <a:srgbClr val="0DFF7A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8604250" y="6308725"/>
            <a:ext cx="5397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1166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Существующее </a:t>
            </a:r>
            <a:r>
              <a:rPr lang="ru-RU" sz="1400" b="1" dirty="0" smtClean="0"/>
              <a:t>положение</a:t>
            </a:r>
          </a:p>
          <a:p>
            <a:r>
              <a:rPr lang="ru-RU" sz="1400" b="1" dirty="0" smtClean="0"/>
              <a:t> </a:t>
            </a:r>
            <a:r>
              <a:rPr lang="ru-RU" sz="1400" b="1" dirty="0"/>
              <a:t>ул. </a:t>
            </a:r>
            <a:r>
              <a:rPr lang="ru-RU" sz="1400" b="1" dirty="0" smtClean="0"/>
              <a:t>Почтовая , «МАГНИТ»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3284984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Проектное предложение  размещения</a:t>
            </a:r>
          </a:p>
          <a:p>
            <a:r>
              <a:rPr lang="ru-RU" sz="1400" b="1" dirty="0" smtClean="0"/>
              <a:t>рекламно-информационных конструкций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682948"/>
            <a:ext cx="2732751" cy="432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81128"/>
            <a:ext cx="3039236" cy="491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0" y="764704"/>
            <a:ext cx="4032000" cy="226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04" y="780489"/>
            <a:ext cx="4320480" cy="2376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12" y="3808204"/>
            <a:ext cx="4301472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825" y="449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                 Существующее </a:t>
            </a:r>
            <a:r>
              <a:rPr lang="ru-RU" sz="1400" b="1" dirty="0" smtClean="0"/>
              <a:t>положение</a:t>
            </a:r>
          </a:p>
          <a:p>
            <a:r>
              <a:rPr lang="ru-RU" sz="1400" b="1" dirty="0" smtClean="0"/>
              <a:t> </a:t>
            </a:r>
            <a:r>
              <a:rPr lang="ru-RU" sz="1400" b="1" dirty="0" smtClean="0"/>
              <a:t>               ул</a:t>
            </a:r>
            <a:r>
              <a:rPr lang="ru-RU" sz="1400" b="1" dirty="0"/>
              <a:t>. </a:t>
            </a:r>
            <a:r>
              <a:rPr lang="ru-RU" sz="1400" b="1" dirty="0" smtClean="0"/>
              <a:t>Почтовая , д.4 ТЦ «ВИКИНГ»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2180295"/>
            <a:ext cx="40943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r>
              <a:rPr lang="ru-RU" sz="1400" b="1" dirty="0" smtClean="0"/>
              <a:t>Проектное </a:t>
            </a:r>
            <a:r>
              <a:rPr lang="ru-RU" sz="1400" b="1" dirty="0"/>
              <a:t>предложение  размещения</a:t>
            </a:r>
          </a:p>
          <a:p>
            <a:r>
              <a:rPr lang="ru-RU" sz="1400" b="1" dirty="0"/>
              <a:t>рекламно-информационных </a:t>
            </a:r>
            <a:r>
              <a:rPr lang="ru-RU" sz="1400" b="1" dirty="0" smtClean="0"/>
              <a:t>конструкций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8" y="624842"/>
            <a:ext cx="4032000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91328"/>
            <a:ext cx="4176464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785" y="3861048"/>
            <a:ext cx="2397095" cy="792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791" y="4863802"/>
            <a:ext cx="2253079" cy="432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56" y="5517232"/>
            <a:ext cx="2732751" cy="4320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637924"/>
            <a:ext cx="3807243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1166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Существующее </a:t>
            </a:r>
            <a:r>
              <a:rPr lang="ru-RU" sz="1400" b="1" dirty="0" smtClean="0"/>
              <a:t>положение, </a:t>
            </a:r>
            <a:endParaRPr lang="ru-RU" sz="1400" b="1" dirty="0" smtClean="0"/>
          </a:p>
          <a:p>
            <a:r>
              <a:rPr lang="ru-RU" sz="1400" b="1" dirty="0" smtClean="0"/>
              <a:t>ул</a:t>
            </a:r>
            <a:r>
              <a:rPr lang="ru-RU" sz="1400" b="1" dirty="0" smtClean="0"/>
              <a:t>. Центральная д.17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2808312" cy="3024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2040" y="147409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Проектное предложение  размещения</a:t>
            </a:r>
          </a:p>
          <a:p>
            <a:r>
              <a:rPr lang="ru-RU" sz="1400" b="1" dirty="0"/>
              <a:t>рекламно-информационных конструкций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03573"/>
            <a:ext cx="3384376" cy="3705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408" y="5373215"/>
            <a:ext cx="2732751" cy="448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17" y="5980743"/>
            <a:ext cx="2587965" cy="432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712" y="4794015"/>
            <a:ext cx="2266974" cy="447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057908"/>
            <a:ext cx="4534133" cy="24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4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 smtClean="0">
                <a:solidFill>
                  <a:schemeClr val="bg1"/>
                </a:solidFill>
                <a:latin typeface="Calibri" pitchFamily="34" charset="0"/>
              </a:rPr>
              <a:t>ВВЕДЕНИЕ  Лотошино </a:t>
            </a:r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сегодня. 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45989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50"/>
            <a:ext cx="45720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C:\Users\Наталья\Desktop\АЛЬБОМ\Архитектурн Фото\IMG_78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250" y="3644900"/>
            <a:ext cx="460375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6237288"/>
            <a:ext cx="3419475" cy="287337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dirty="0" smtClean="0">
                <a:solidFill>
                  <a:schemeClr val="bg1"/>
                </a:solidFill>
                <a:cs typeface="Arial" charset="0"/>
              </a:rPr>
              <a:t>Виды  </a:t>
            </a:r>
            <a:r>
              <a:rPr lang="ru-RU" dirty="0">
                <a:solidFill>
                  <a:schemeClr val="bg1"/>
                </a:solidFill>
                <a:cs typeface="Arial" charset="0"/>
              </a:rPr>
              <a:t>Р.П.ЛОТОШИНО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0"/>
            <a:ext cx="4572000" cy="3050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ВВЕДЕНИЕ. </a:t>
            </a:r>
          </a:p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Лотошино сегодня</a:t>
            </a:r>
          </a:p>
        </p:txBody>
      </p:sp>
      <p:pic>
        <p:nvPicPr>
          <p:cNvPr id="21508" name="Picture 2" descr="C:\Users\Наталья\Desktop\АЛЬБОМ\Архитектурн Фото\IMG_98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5949950"/>
            <a:ext cx="3419475" cy="43180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СТРОЙМАРКЕТ «ЛОВЕЧ»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ВВЕДЕНИЕ. </a:t>
            </a:r>
          </a:p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Лотошино сегодня</a:t>
            </a:r>
          </a:p>
        </p:txBody>
      </p:sp>
      <p:pic>
        <p:nvPicPr>
          <p:cNvPr id="22532" name="Picture 2" descr="C:\Users\Наталья\Desktop\АЛЬБОМ\Фото для Архитектурно художественной концепции\IMG_17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5805488"/>
            <a:ext cx="3455988" cy="57626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ГОСТИНИЧНЫЙ КОМПЛЕКС «УСАДЬБА»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8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ВВЕДЕНИЕ. </a:t>
            </a:r>
          </a:p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Лотошино сегодня</a:t>
            </a:r>
          </a:p>
        </p:txBody>
      </p:sp>
      <p:pic>
        <p:nvPicPr>
          <p:cNvPr id="24580" name="Picture 3" descr="C:\Users\Наталья\Desktop\АЛЬБОМ\КСЦ без надпис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9625"/>
            <a:ext cx="897731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Наталья\Desktop\АЛЬБОМ\Фото для Архитектурно художественной концепции\IMG_03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549275"/>
            <a:ext cx="2195512" cy="3292475"/>
          </a:xfrm>
          <a:prstGeom prst="rect">
            <a:avLst/>
          </a:prstGeom>
          <a:noFill/>
          <a:effectLst>
            <a:outerShdw blurRad="50800" dist="38100" dir="5820000" sx="101000" sy="101000" algn="ctr" rotWithShape="0">
              <a:srgbClr val="000000">
                <a:alpha val="71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805488"/>
            <a:ext cx="3455988" cy="57626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КУЛЬТУРНО-СПОРТИВНЫЙ ЦЕНТР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«ЛОТОШИНО»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>
                <a:solidFill>
                  <a:schemeClr val="bg1"/>
                </a:solidFill>
                <a:latin typeface="Calibri" pitchFamily="34" charset="0"/>
              </a:rPr>
              <a:t>ФОРМИРОВАНИЕ ЕДИНОГО ПОДХОДА К РАЗМЕЩЕНИЮ ИНФОРМАЦИОННЫХ И РЕКЛАМНЫХ КОНСТРУКЦИЙ</a:t>
            </a:r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1204" name="Picture 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88400" y="-13944600"/>
            <a:ext cx="26987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195763"/>
            <a:ext cx="3995737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3" descr="РЕКЛАМА МАГАЗ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57513"/>
            <a:ext cx="5148263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308725"/>
            <a:ext cx="3457575" cy="28892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sz="1400">
                <a:solidFill>
                  <a:schemeClr val="tx1"/>
                </a:solidFill>
                <a:cs typeface="Arial" charset="0"/>
              </a:rPr>
              <a:t>СУЩЕСТВУЮЩЕЕ ПОЛОЖЕНИЕ</a:t>
            </a:r>
          </a:p>
        </p:txBody>
      </p:sp>
      <p:pic>
        <p:nvPicPr>
          <p:cNvPr id="51208" name="Picture 90" descr="РЕКЛАМА ЛОТРА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476250"/>
            <a:ext cx="665956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6250"/>
            <a:ext cx="31321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28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2" descr="C:\Users\Наталья\Desktop\АЛЬБОМ\исходный ли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51620" y="1929824"/>
            <a:ext cx="684075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Формирование единого подхода к размещению  информационных и рекламных конструкций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3990" y="122238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solidFill>
                  <a:schemeClr val="bg1"/>
                </a:solidFill>
                <a:latin typeface="Calibri" pitchFamily="34" charset="0"/>
              </a:rPr>
              <a:t>ФОРМИРОВАНИЕ ЕДИНОГО ПОДХОДА К РАЗМЕЩЕНИЮ ИНФОРМАЦИОННЫХ И РЕКЛАМНЫХ КОНСТРУКЦИЙ</a:t>
            </a:r>
            <a:r>
              <a:rPr lang="ru-R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5839</TotalTime>
  <Words>2279</Words>
  <Application>Microsoft Office PowerPoint</Application>
  <PresentationFormat>Экран (4:3)</PresentationFormat>
  <Paragraphs>529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 Unicode MS</vt:lpstr>
      <vt:lpstr>Arial</vt:lpstr>
      <vt:lpstr>Arial-BoldMT</vt:lpstr>
      <vt:lpstr>ArialMT</vt:lpstr>
      <vt:lpstr>Calibri</vt:lpstr>
      <vt:lpstr>Тема Office</vt:lpstr>
      <vt:lpstr>Лотошинский  муниципальный район  Московской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bystrov</cp:lastModifiedBy>
  <cp:revision>244</cp:revision>
  <dcterms:created xsi:type="dcterms:W3CDTF">2014-07-17T19:16:46Z</dcterms:created>
  <dcterms:modified xsi:type="dcterms:W3CDTF">2015-06-10T14:05:16Z</dcterms:modified>
</cp:coreProperties>
</file>