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73" r:id="rId9"/>
    <p:sldId id="274" r:id="rId10"/>
    <p:sldId id="284" r:id="rId11"/>
    <p:sldId id="286" r:id="rId12"/>
    <p:sldId id="287" r:id="rId13"/>
    <p:sldId id="288" r:id="rId14"/>
    <p:sldId id="289" r:id="rId15"/>
    <p:sldId id="290" r:id="rId16"/>
    <p:sldId id="292" r:id="rId17"/>
    <p:sldId id="293" r:id="rId18"/>
    <p:sldId id="266" r:id="rId19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5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8" autoAdjust="0"/>
    <p:restoredTop sz="86443" autoAdjust="0"/>
  </p:normalViewPr>
  <p:slideViewPr>
    <p:cSldViewPr snapToGrid="0">
      <p:cViewPr varScale="1">
        <p:scale>
          <a:sx n="67" d="100"/>
          <a:sy n="67" d="100"/>
        </p:scale>
        <p:origin x="149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64" y="134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2713B-6378-49C9-A635-BB3C0AAF71AB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F3A72-FBFE-4CE9-8870-3D3629282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841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6F9BA-0355-4AFA-8E5B-CC4B227C15D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7612"/>
            <a:ext cx="5438775" cy="3907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87478-91B7-4C80-8FAB-2CD43DC9B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66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7478-91B7-4C80-8FAB-2CD43DC9BB5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311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40D71-766D-42C6-BB50-4D504C6F5EF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516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735267-A9C8-42A4-A781-51E3AC80947D}" type="datetimeFigureOut">
              <a:rPr lang="en-US" smtClean="0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94198B0E-7D8F-4D0E-8DED-20778D86EA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B560DD-3AF3-41B4-81A5-6D55F8BCBD48}" type="datetimeFigureOut">
              <a:rPr lang="en-US" smtClean="0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6F99B-BD73-49BC-9018-39A3AFFCB6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217C54-A637-4AE2-9C5B-CEB4CFC0EE35}" type="datetimeFigureOut">
              <a:rPr lang="en-US" smtClean="0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7AE9E-F223-4CE9-A0FB-BF0D26AFB0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AF610A-85C3-4EE2-A033-3C20E0269767}" type="datetimeFigureOut">
              <a:rPr lang="en-US" smtClean="0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57B6633C-9E1E-49D5-B160-282CF0322B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A105A-D713-43CB-8949-7A407B1E8BD2}" type="datetimeFigureOut">
              <a:rPr lang="en-US" smtClean="0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119DA-3C9F-40D2-A200-75EE342FA5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70E1F-CB25-4F16-BE6A-2264F6B8B179}" type="datetimeFigureOut">
              <a:rPr lang="en-US" smtClean="0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D9DF6-8CBA-4565-AAE1-2E81F4D8CD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8C313A-8DD5-457A-A523-0320F5BD8480}" type="datetimeFigureOut">
              <a:rPr lang="en-US" smtClean="0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pPr>
              <a:defRPr/>
            </a:pPr>
            <a:fld id="{CBC9496C-DBAB-4883-897A-7F5CCCB4E0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1B3A26-31F9-4904-824B-7A080000C63C}" type="datetimeFigureOut">
              <a:rPr lang="en-US" smtClean="0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5058D-2D67-4DFF-B601-8F51116C13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67112-154A-4120-801F-D8135A6FAC84}" type="datetimeFigureOut">
              <a:rPr lang="en-US" smtClean="0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EDAA1-AEEC-4AEE-8D02-46DF661D9C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B01ADA-4397-4433-9552-A4A12AA2DBAB}" type="datetimeFigureOut">
              <a:rPr lang="en-US" smtClean="0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E9DAE-8D85-48D8-9846-C70FE6A9A1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C7329E-B1B3-4E14-A9B5-933DDF6FF4FB}" type="datetimeFigureOut">
              <a:rPr lang="en-US" smtClean="0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6F70C-8E59-4E5F-AC8A-E7827C71F1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071AF5A-E6F1-4447-AFC5-2B0E46315885}" type="datetimeFigureOut">
              <a:rPr lang="en-US" smtClean="0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F3E3ACE-5C6E-4848-8B9B-986166C50C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4591173" y="3361715"/>
            <a:ext cx="4560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        городского округа Лотошино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4975592" y="2949575"/>
            <a:ext cx="521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ИНВЕСТИЦИОННЫЙ ПАСПОРТ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9152060" y="351692"/>
            <a:ext cx="18002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Franklin Gothic Book" panose="020B0503020102020204" pitchFamily="34" charset="0"/>
                <a:cs typeface="FrankRuehl" panose="020E0503060101010101" pitchFamily="34" charset="-79"/>
              </a:rPr>
              <a:t>Утверждаю</a:t>
            </a:r>
          </a:p>
          <a:p>
            <a:endParaRPr lang="ru-RU" dirty="0">
              <a:latin typeface="Calibri" pitchFamily="34" charset="0"/>
            </a:endParaRPr>
          </a:p>
          <a:p>
            <a:r>
              <a:rPr lang="ru-RU" dirty="0" smtClean="0">
                <a:latin typeface="Calibri" pitchFamily="34" charset="0"/>
              </a:rPr>
              <a:t>______________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6362" y="459154"/>
            <a:ext cx="226060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57447" y="351692"/>
            <a:ext cx="33996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n-lt"/>
              </a:rPr>
              <a:t>Заместитель главы администрации городского округа Лотошино</a:t>
            </a:r>
            <a:r>
              <a:rPr lang="ru-RU" dirty="0" smtClean="0">
                <a:latin typeface="+mn-lt"/>
              </a:rPr>
              <a:t>                       </a:t>
            </a:r>
            <a:r>
              <a:rPr lang="ru-RU" sz="1600" dirty="0">
                <a:latin typeface="+mn-lt"/>
              </a:rPr>
              <a:t>А.Э</a:t>
            </a:r>
            <a:r>
              <a:rPr lang="ru-RU" sz="1600" dirty="0" smtClean="0">
                <a:latin typeface="+mn-lt"/>
              </a:rPr>
              <a:t>. </a:t>
            </a:r>
            <a:r>
              <a:rPr lang="ru-RU" sz="1600" dirty="0" err="1" smtClean="0">
                <a:latin typeface="+mn-lt"/>
              </a:rPr>
              <a:t>Шагиев</a:t>
            </a:r>
            <a:endParaRPr lang="ru-RU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86737" y="1734525"/>
            <a:ext cx="374332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Участок </a:t>
            </a:r>
            <a:r>
              <a:rPr lang="ru-RU" sz="2400" dirty="0" smtClean="0"/>
              <a:t>1</a:t>
            </a:r>
            <a:endParaRPr lang="ru-RU" sz="1400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b="1" dirty="0" smtClean="0"/>
              <a:t>50:02:0040110:309</a:t>
            </a:r>
            <a:endParaRPr lang="ru-RU" sz="1400" dirty="0"/>
          </a:p>
          <a:p>
            <a:r>
              <a:rPr lang="ru-RU" sz="1400" dirty="0"/>
              <a:t> </a:t>
            </a:r>
          </a:p>
          <a:p>
            <a:r>
              <a:rPr lang="ru-RU" sz="1400" b="1" dirty="0"/>
              <a:t>Кадастровая </a:t>
            </a:r>
            <a:r>
              <a:rPr lang="ru-RU" sz="1400" b="1" dirty="0" smtClean="0"/>
              <a:t>стоимость:</a:t>
            </a:r>
            <a:endParaRPr lang="ru-RU" sz="1400" b="1" dirty="0"/>
          </a:p>
          <a:p>
            <a:r>
              <a:rPr lang="ru-RU" sz="1400" dirty="0"/>
              <a:t>46 689 055,86 </a:t>
            </a:r>
            <a:r>
              <a:rPr lang="ru-RU" sz="1400" dirty="0" smtClean="0"/>
              <a:t>руб.</a:t>
            </a:r>
            <a:endParaRPr lang="ru-RU" sz="1400" dirty="0"/>
          </a:p>
          <a:p>
            <a:r>
              <a:rPr lang="ru-RU" sz="1400" b="1" dirty="0" smtClean="0"/>
              <a:t>Площадь: </a:t>
            </a:r>
            <a:r>
              <a:rPr lang="ru-RU" sz="1400" dirty="0" smtClean="0"/>
              <a:t>30686</a:t>
            </a:r>
            <a:r>
              <a:rPr lang="ru-RU" sz="1400" dirty="0"/>
              <a:t> </a:t>
            </a:r>
            <a:r>
              <a:rPr lang="ru-RU" sz="1400" dirty="0" err="1"/>
              <a:t>кв.м</a:t>
            </a:r>
            <a:r>
              <a:rPr lang="ru-RU" sz="1400" dirty="0"/>
              <a:t> </a:t>
            </a:r>
          </a:p>
          <a:p>
            <a:r>
              <a:rPr lang="ru-RU" sz="1400" b="1" dirty="0" smtClean="0"/>
              <a:t>Адрес:</a:t>
            </a:r>
            <a:endParaRPr lang="ru-RU" sz="1400" b="1" dirty="0"/>
          </a:p>
          <a:p>
            <a:r>
              <a:rPr lang="ru-RU" sz="1400" dirty="0"/>
              <a:t>Московская область, Лотошинский район, п. Кировский</a:t>
            </a:r>
          </a:p>
          <a:p>
            <a:r>
              <a:rPr lang="ru-RU" sz="1400" b="1" dirty="0"/>
              <a:t>Категории </a:t>
            </a:r>
            <a:r>
              <a:rPr lang="ru-RU" sz="1400" b="1" dirty="0" smtClean="0"/>
              <a:t>земель:</a:t>
            </a:r>
            <a:endParaRPr lang="ru-RU" sz="1400" b="1" dirty="0"/>
          </a:p>
          <a:p>
            <a:r>
              <a:rPr lang="ru-RU" sz="1400" dirty="0"/>
              <a:t>Земли населенных пунктов</a:t>
            </a:r>
          </a:p>
          <a:p>
            <a:r>
              <a:rPr lang="ru-RU" sz="1400" b="1" dirty="0"/>
              <a:t>Вид использования </a:t>
            </a:r>
            <a:r>
              <a:rPr lang="ru-RU" sz="1400" b="1" dirty="0" smtClean="0"/>
              <a:t>ЗУ: </a:t>
            </a:r>
            <a:endParaRPr lang="ru-RU" sz="1400" b="1" dirty="0"/>
          </a:p>
          <a:p>
            <a:r>
              <a:rPr lang="ru-RU" sz="1400" dirty="0"/>
              <a:t>для строительства многоэтажных жилых домов</a:t>
            </a:r>
          </a:p>
          <a:p>
            <a:endParaRPr lang="ru-RU" sz="1400" dirty="0"/>
          </a:p>
          <a:p>
            <a:r>
              <a:rPr lang="ru-RU" sz="1400" b="1" dirty="0"/>
              <a:t>ГАЗ –</a:t>
            </a:r>
            <a:r>
              <a:rPr lang="ru-RU" sz="1400" dirty="0"/>
              <a:t> возможно</a:t>
            </a:r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</a:t>
            </a:r>
            <a:r>
              <a:rPr lang="ru-RU" sz="1400" dirty="0"/>
              <a:t> - муниципальные сети отсутствуют </a:t>
            </a:r>
          </a:p>
          <a:p>
            <a:endParaRPr lang="ru-RU" sz="1400" dirty="0" smtClean="0"/>
          </a:p>
        </p:txBody>
      </p:sp>
      <p:sp>
        <p:nvSpPr>
          <p:cNvPr id="7" name="Полилиния 6"/>
          <p:cNvSpPr/>
          <p:nvPr/>
        </p:nvSpPr>
        <p:spPr>
          <a:xfrm>
            <a:off x="2294313" y="4065616"/>
            <a:ext cx="1330988" cy="1553788"/>
          </a:xfrm>
          <a:custGeom>
            <a:avLst/>
            <a:gdLst>
              <a:gd name="connsiteX0" fmla="*/ 1243012 w 1333500"/>
              <a:gd name="connsiteY0" fmla="*/ 0 h 1514475"/>
              <a:gd name="connsiteX1" fmla="*/ 1333500 w 1333500"/>
              <a:gd name="connsiteY1" fmla="*/ 847725 h 1514475"/>
              <a:gd name="connsiteX2" fmla="*/ 919162 w 1333500"/>
              <a:gd name="connsiteY2" fmla="*/ 1333500 h 1514475"/>
              <a:gd name="connsiteX3" fmla="*/ 361950 w 1333500"/>
              <a:gd name="connsiteY3" fmla="*/ 1514475 h 1514475"/>
              <a:gd name="connsiteX4" fmla="*/ 0 w 1333500"/>
              <a:gd name="connsiteY4" fmla="*/ 690562 h 1514475"/>
              <a:gd name="connsiteX5" fmla="*/ 652462 w 1333500"/>
              <a:gd name="connsiteY5" fmla="*/ 271462 h 1514475"/>
              <a:gd name="connsiteX6" fmla="*/ 1243012 w 1333500"/>
              <a:gd name="connsiteY6" fmla="*/ 0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0" h="1514475">
                <a:moveTo>
                  <a:pt x="1243012" y="0"/>
                </a:moveTo>
                <a:lnTo>
                  <a:pt x="1333500" y="847725"/>
                </a:lnTo>
                <a:lnTo>
                  <a:pt x="919162" y="1333500"/>
                </a:lnTo>
                <a:lnTo>
                  <a:pt x="361950" y="1514475"/>
                </a:lnTo>
                <a:lnTo>
                  <a:pt x="0" y="690562"/>
                </a:lnTo>
                <a:lnTo>
                  <a:pt x="652462" y="271462"/>
                </a:lnTo>
                <a:lnTo>
                  <a:pt x="1243012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585" y="1557337"/>
            <a:ext cx="6730216" cy="50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8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72450" y="764020"/>
            <a:ext cx="350043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Участок </a:t>
            </a:r>
            <a:r>
              <a:rPr lang="ru-RU" sz="2400" dirty="0"/>
              <a:t>2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</a:p>
          <a:p>
            <a:r>
              <a:rPr lang="ru-RU" sz="1400" b="1" dirty="0"/>
              <a:t>50:02:0040110:64</a:t>
            </a:r>
            <a:endParaRPr lang="ru-RU" sz="1400" dirty="0"/>
          </a:p>
          <a:p>
            <a:r>
              <a:rPr lang="ru-RU" sz="1400" dirty="0"/>
              <a:t> </a:t>
            </a:r>
          </a:p>
          <a:p>
            <a:r>
              <a:rPr lang="ru-RU" sz="1400" b="1" dirty="0"/>
              <a:t>Кадастровая </a:t>
            </a:r>
            <a:r>
              <a:rPr lang="ru-RU" sz="1400" b="1" dirty="0" smtClean="0"/>
              <a:t>стоимость:</a:t>
            </a:r>
            <a:endParaRPr lang="ru-RU" sz="1400" b="1" dirty="0"/>
          </a:p>
          <a:p>
            <a:r>
              <a:rPr lang="ru-RU" sz="1400" dirty="0"/>
              <a:t>2 343 164,89 </a:t>
            </a:r>
            <a:r>
              <a:rPr lang="ru-RU" sz="1400" dirty="0" smtClean="0"/>
              <a:t>руб.</a:t>
            </a:r>
            <a:endParaRPr lang="ru-RU" sz="1400" dirty="0"/>
          </a:p>
          <a:p>
            <a:r>
              <a:rPr lang="ru-RU" sz="1400" b="1" dirty="0" smtClean="0"/>
              <a:t>Площадь: </a:t>
            </a:r>
            <a:r>
              <a:rPr lang="ru-RU" sz="1400" dirty="0" smtClean="0"/>
              <a:t>3061</a:t>
            </a:r>
            <a:r>
              <a:rPr lang="ru-RU" sz="1400" dirty="0"/>
              <a:t> </a:t>
            </a:r>
            <a:r>
              <a:rPr lang="ru-RU" sz="1400" dirty="0" err="1"/>
              <a:t>кв.м</a:t>
            </a:r>
            <a:r>
              <a:rPr lang="ru-RU" sz="1400" dirty="0"/>
              <a:t> </a:t>
            </a:r>
          </a:p>
          <a:p>
            <a:r>
              <a:rPr lang="ru-RU" sz="1400" b="1" dirty="0" smtClean="0"/>
              <a:t>Адрес:</a:t>
            </a:r>
          </a:p>
          <a:p>
            <a:r>
              <a:rPr lang="ru-RU" sz="1400" dirty="0" smtClean="0"/>
              <a:t>Московская обл., Лотошинский район, </a:t>
            </a:r>
            <a:r>
              <a:rPr lang="ru-RU" sz="1400" dirty="0"/>
              <a:t>п. Кировский</a:t>
            </a:r>
          </a:p>
          <a:p>
            <a:r>
              <a:rPr lang="ru-RU" sz="1400" b="1" dirty="0"/>
              <a:t>Категории </a:t>
            </a:r>
            <a:r>
              <a:rPr lang="ru-RU" sz="1400" b="1" dirty="0" smtClean="0"/>
              <a:t>земель:</a:t>
            </a:r>
            <a:endParaRPr lang="ru-RU" sz="1400" b="1" dirty="0"/>
          </a:p>
          <a:p>
            <a:r>
              <a:rPr lang="ru-RU" sz="1400" dirty="0"/>
              <a:t>Земли населенных пунктов</a:t>
            </a:r>
          </a:p>
          <a:p>
            <a:r>
              <a:rPr lang="ru-RU" sz="1400" b="1" dirty="0"/>
              <a:t>Вид использования ЗУ </a:t>
            </a:r>
            <a:r>
              <a:rPr lang="ru-RU" sz="1400" b="1" dirty="0" smtClean="0"/>
              <a:t>:</a:t>
            </a:r>
            <a:endParaRPr lang="ru-RU" sz="1400" b="1" dirty="0"/>
          </a:p>
          <a:p>
            <a:r>
              <a:rPr lang="ru-RU" sz="1400" dirty="0"/>
              <a:t>для строительства малоэтажных жилых домов</a:t>
            </a:r>
          </a:p>
          <a:p>
            <a:endParaRPr lang="ru-RU" sz="1400" dirty="0"/>
          </a:p>
          <a:p>
            <a:r>
              <a:rPr lang="ru-RU" sz="1400" b="1" dirty="0"/>
              <a:t>ГАЗ –</a:t>
            </a:r>
            <a:r>
              <a:rPr lang="ru-RU" sz="1400" dirty="0"/>
              <a:t> возможно</a:t>
            </a:r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</a:t>
            </a:r>
            <a:r>
              <a:rPr lang="ru-RU" sz="1400" dirty="0"/>
              <a:t> - муниципальные сети отсутствуют 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3928283" y="3399906"/>
            <a:ext cx="990600" cy="1257300"/>
          </a:xfrm>
          <a:custGeom>
            <a:avLst/>
            <a:gdLst>
              <a:gd name="connsiteX0" fmla="*/ 638175 w 990600"/>
              <a:gd name="connsiteY0" fmla="*/ 0 h 1257300"/>
              <a:gd name="connsiteX1" fmla="*/ 990600 w 990600"/>
              <a:gd name="connsiteY1" fmla="*/ 1190625 h 1257300"/>
              <a:gd name="connsiteX2" fmla="*/ 276225 w 990600"/>
              <a:gd name="connsiteY2" fmla="*/ 1257300 h 1257300"/>
              <a:gd name="connsiteX3" fmla="*/ 0 w 990600"/>
              <a:gd name="connsiteY3" fmla="*/ 523875 h 1257300"/>
              <a:gd name="connsiteX4" fmla="*/ 638175 w 990600"/>
              <a:gd name="connsiteY4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600" h="1257300">
                <a:moveTo>
                  <a:pt x="638175" y="0"/>
                </a:moveTo>
                <a:lnTo>
                  <a:pt x="990600" y="1190625"/>
                </a:lnTo>
                <a:lnTo>
                  <a:pt x="276225" y="1257300"/>
                </a:lnTo>
                <a:lnTo>
                  <a:pt x="0" y="523875"/>
                </a:lnTo>
                <a:lnTo>
                  <a:pt x="63817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543" y="1552056"/>
            <a:ext cx="6743700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3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6338" y="1033502"/>
            <a:ext cx="36494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3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</a:t>
            </a:r>
            <a:r>
              <a:rPr lang="ru-RU" sz="1400" b="1" dirty="0" smtClean="0"/>
              <a:t>:</a:t>
            </a:r>
          </a:p>
          <a:p>
            <a:r>
              <a:rPr lang="ru-RU" sz="1400" b="1" dirty="0"/>
              <a:t>50:02:0010402:810</a:t>
            </a:r>
            <a:r>
              <a:rPr lang="ru-RU" sz="1400" dirty="0"/>
              <a:t> </a:t>
            </a:r>
          </a:p>
          <a:p>
            <a:r>
              <a:rPr lang="ru-RU" sz="1400" dirty="0"/>
              <a:t> </a:t>
            </a:r>
          </a:p>
          <a:p>
            <a:r>
              <a:rPr lang="ru-RU" sz="1400" b="1" dirty="0"/>
              <a:t>Кадастровая </a:t>
            </a:r>
            <a:r>
              <a:rPr lang="ru-RU" sz="1400" b="1" dirty="0" smtClean="0"/>
              <a:t>стоимость:</a:t>
            </a:r>
            <a:endParaRPr lang="ru-RU" sz="1400" b="1" dirty="0"/>
          </a:p>
          <a:p>
            <a:r>
              <a:rPr lang="ru-RU" sz="1400" dirty="0"/>
              <a:t>61 713 600,00 </a:t>
            </a:r>
            <a:r>
              <a:rPr lang="ru-RU" sz="1400" dirty="0" smtClean="0"/>
              <a:t>руб.</a:t>
            </a:r>
            <a:endParaRPr lang="ru-RU" sz="1400" dirty="0"/>
          </a:p>
          <a:p>
            <a:r>
              <a:rPr lang="ru-RU" sz="1400" b="1" dirty="0" smtClean="0"/>
              <a:t>Площадь: </a:t>
            </a:r>
            <a:r>
              <a:rPr lang="ru-RU" sz="1400" dirty="0" smtClean="0"/>
              <a:t>30000</a:t>
            </a:r>
            <a:r>
              <a:rPr lang="ru-RU" sz="1400" dirty="0"/>
              <a:t> </a:t>
            </a:r>
            <a:r>
              <a:rPr lang="ru-RU" sz="1400" dirty="0" err="1"/>
              <a:t>кв.м</a:t>
            </a:r>
            <a:r>
              <a:rPr lang="ru-RU" sz="1400" dirty="0"/>
              <a:t> </a:t>
            </a:r>
          </a:p>
          <a:p>
            <a:r>
              <a:rPr lang="ru-RU" sz="1400" b="1" dirty="0" smtClean="0"/>
              <a:t>Адрес:</a:t>
            </a:r>
            <a:endParaRPr lang="ru-RU" sz="1400" b="1" dirty="0"/>
          </a:p>
          <a:p>
            <a:r>
              <a:rPr lang="ru-RU" sz="1400" dirty="0"/>
              <a:t>Московская область, Лотошинский муниципальный район, д. Введенское</a:t>
            </a:r>
          </a:p>
          <a:p>
            <a:r>
              <a:rPr lang="ru-RU" sz="1400" b="1" dirty="0"/>
              <a:t>Категории </a:t>
            </a:r>
            <a:r>
              <a:rPr lang="ru-RU" sz="1400" b="1" dirty="0" smtClean="0"/>
              <a:t>земель:</a:t>
            </a:r>
            <a:endParaRPr lang="ru-RU" sz="1400" b="1" dirty="0"/>
          </a:p>
          <a:p>
            <a:r>
              <a:rPr lang="ru-RU" sz="1400" dirty="0"/>
              <a:t>Земли населенных пунктов</a:t>
            </a:r>
          </a:p>
          <a:p>
            <a:r>
              <a:rPr lang="ru-RU" sz="1400" b="1" dirty="0"/>
              <a:t>Вид использования </a:t>
            </a:r>
            <a:r>
              <a:rPr lang="ru-RU" sz="1400" b="1" dirty="0" smtClean="0"/>
              <a:t>ЗУ: </a:t>
            </a:r>
            <a:endParaRPr lang="ru-RU" sz="1400" b="1" dirty="0"/>
          </a:p>
          <a:p>
            <a:r>
              <a:rPr lang="ru-RU" sz="1400" dirty="0"/>
              <a:t>для размещения объектов придорожного сервиса</a:t>
            </a:r>
          </a:p>
          <a:p>
            <a:endParaRPr lang="ru-RU" sz="1400" dirty="0"/>
          </a:p>
          <a:p>
            <a:r>
              <a:rPr lang="ru-RU" sz="1400" b="1" dirty="0"/>
              <a:t>ГАЗ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 </a:t>
            </a:r>
            <a:r>
              <a:rPr lang="ru-RU" sz="1400" dirty="0"/>
              <a:t>– </a:t>
            </a:r>
            <a:r>
              <a:rPr lang="ru-RU" sz="1400" dirty="0" smtClean="0"/>
              <a:t>муниципальные сети отсутствуют </a:t>
            </a:r>
            <a:endParaRPr lang="ru-RU" sz="1400" dirty="0"/>
          </a:p>
          <a:p>
            <a:endParaRPr lang="ru-RU" sz="1400" dirty="0"/>
          </a:p>
        </p:txBody>
      </p:sp>
      <p:sp>
        <p:nvSpPr>
          <p:cNvPr id="4" name="Полилиния 3"/>
          <p:cNvSpPr/>
          <p:nvPr/>
        </p:nvSpPr>
        <p:spPr>
          <a:xfrm>
            <a:off x="3389516" y="3161607"/>
            <a:ext cx="1533525" cy="1376103"/>
          </a:xfrm>
          <a:custGeom>
            <a:avLst/>
            <a:gdLst>
              <a:gd name="connsiteX0" fmla="*/ 1190625 w 1533525"/>
              <a:gd name="connsiteY0" fmla="*/ 0 h 1352550"/>
              <a:gd name="connsiteX1" fmla="*/ 1533525 w 1533525"/>
              <a:gd name="connsiteY1" fmla="*/ 400050 h 1352550"/>
              <a:gd name="connsiteX2" fmla="*/ 323850 w 1533525"/>
              <a:gd name="connsiteY2" fmla="*/ 1352550 h 1352550"/>
              <a:gd name="connsiteX3" fmla="*/ 0 w 1533525"/>
              <a:gd name="connsiteY3" fmla="*/ 971550 h 1352550"/>
              <a:gd name="connsiteX4" fmla="*/ 1190625 w 1533525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25" h="1352550">
                <a:moveTo>
                  <a:pt x="1190625" y="0"/>
                </a:moveTo>
                <a:lnTo>
                  <a:pt x="1533525" y="400050"/>
                </a:lnTo>
                <a:lnTo>
                  <a:pt x="323850" y="1352550"/>
                </a:lnTo>
                <a:lnTo>
                  <a:pt x="0" y="971550"/>
                </a:lnTo>
                <a:lnTo>
                  <a:pt x="11906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86" y="1471612"/>
            <a:ext cx="6640389" cy="523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2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34300" y="1108710"/>
            <a:ext cx="284380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4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50:02:0040408:1</a:t>
            </a:r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Южнее д. Ошейкино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366000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строительства коттеджей, спортивных  и оздоровительных сооружений</a:t>
            </a:r>
          </a:p>
          <a:p>
            <a:r>
              <a:rPr lang="ru-RU" sz="1400" b="1" dirty="0"/>
              <a:t>Собственность: </a:t>
            </a:r>
            <a:r>
              <a:rPr lang="ru-RU" sz="1400" dirty="0"/>
              <a:t>не разграниченная государственная</a:t>
            </a:r>
          </a:p>
          <a:p>
            <a:endParaRPr lang="ru-RU" sz="1400" dirty="0"/>
          </a:p>
          <a:p>
            <a:r>
              <a:rPr lang="ru-RU" sz="1400" b="1" dirty="0"/>
              <a:t>ГАЗ</a:t>
            </a:r>
            <a:r>
              <a:rPr lang="ru-RU" sz="1400" dirty="0"/>
              <a:t> – </a:t>
            </a:r>
            <a:r>
              <a:rPr lang="ru-RU" sz="1400" dirty="0" smtClean="0"/>
              <a:t>возможно</a:t>
            </a:r>
            <a:endParaRPr lang="ru-RU" sz="1400" dirty="0"/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</a:t>
            </a:r>
            <a:r>
              <a:rPr lang="ru-RU" sz="1400" dirty="0"/>
              <a:t> – муниципальные сети отсутствуют </a:t>
            </a:r>
          </a:p>
          <a:p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18" y="1565548"/>
            <a:ext cx="638944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3276600" y="3209925"/>
            <a:ext cx="1828800" cy="1214438"/>
          </a:xfrm>
          <a:custGeom>
            <a:avLst/>
            <a:gdLst>
              <a:gd name="connsiteX0" fmla="*/ 1747838 w 1828800"/>
              <a:gd name="connsiteY0" fmla="*/ 0 h 1214438"/>
              <a:gd name="connsiteX1" fmla="*/ 1828800 w 1828800"/>
              <a:gd name="connsiteY1" fmla="*/ 400050 h 1214438"/>
              <a:gd name="connsiteX2" fmla="*/ 1462088 w 1828800"/>
              <a:gd name="connsiteY2" fmla="*/ 766763 h 1214438"/>
              <a:gd name="connsiteX3" fmla="*/ 900113 w 1828800"/>
              <a:gd name="connsiteY3" fmla="*/ 604838 h 1214438"/>
              <a:gd name="connsiteX4" fmla="*/ 790575 w 1828800"/>
              <a:gd name="connsiteY4" fmla="*/ 819150 h 1214438"/>
              <a:gd name="connsiteX5" fmla="*/ 542925 w 1828800"/>
              <a:gd name="connsiteY5" fmla="*/ 952500 h 1214438"/>
              <a:gd name="connsiteX6" fmla="*/ 247650 w 1828800"/>
              <a:gd name="connsiteY6" fmla="*/ 1214438 h 1214438"/>
              <a:gd name="connsiteX7" fmla="*/ 0 w 1828800"/>
              <a:gd name="connsiteY7" fmla="*/ 938213 h 1214438"/>
              <a:gd name="connsiteX8" fmla="*/ 71438 w 1828800"/>
              <a:gd name="connsiteY8" fmla="*/ 842963 h 1214438"/>
              <a:gd name="connsiteX9" fmla="*/ 223838 w 1828800"/>
              <a:gd name="connsiteY9" fmla="*/ 819150 h 1214438"/>
              <a:gd name="connsiteX10" fmla="*/ 352425 w 1828800"/>
              <a:gd name="connsiteY10" fmla="*/ 781050 h 1214438"/>
              <a:gd name="connsiteX11" fmla="*/ 476250 w 1828800"/>
              <a:gd name="connsiteY11" fmla="*/ 609600 h 1214438"/>
              <a:gd name="connsiteX12" fmla="*/ 538163 w 1828800"/>
              <a:gd name="connsiteY12" fmla="*/ 581025 h 1214438"/>
              <a:gd name="connsiteX13" fmla="*/ 781050 w 1828800"/>
              <a:gd name="connsiteY13" fmla="*/ 447675 h 1214438"/>
              <a:gd name="connsiteX14" fmla="*/ 914400 w 1828800"/>
              <a:gd name="connsiteY14" fmla="*/ 252413 h 1214438"/>
              <a:gd name="connsiteX15" fmla="*/ 1090613 w 1828800"/>
              <a:gd name="connsiteY15" fmla="*/ 123825 h 1214438"/>
              <a:gd name="connsiteX16" fmla="*/ 1219200 w 1828800"/>
              <a:gd name="connsiteY16" fmla="*/ 90488 h 1214438"/>
              <a:gd name="connsiteX17" fmla="*/ 1433513 w 1828800"/>
              <a:gd name="connsiteY17" fmla="*/ 138113 h 1214438"/>
              <a:gd name="connsiteX18" fmla="*/ 1566863 w 1828800"/>
              <a:gd name="connsiteY18" fmla="*/ 147638 h 1214438"/>
              <a:gd name="connsiteX19" fmla="*/ 1695450 w 1828800"/>
              <a:gd name="connsiteY19" fmla="*/ 76200 h 1214438"/>
              <a:gd name="connsiteX20" fmla="*/ 1747838 w 1828800"/>
              <a:gd name="connsiteY20" fmla="*/ 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0" h="1214438">
                <a:moveTo>
                  <a:pt x="1747838" y="0"/>
                </a:moveTo>
                <a:lnTo>
                  <a:pt x="1828800" y="400050"/>
                </a:lnTo>
                <a:lnTo>
                  <a:pt x="1462088" y="766763"/>
                </a:lnTo>
                <a:lnTo>
                  <a:pt x="900113" y="604838"/>
                </a:lnTo>
                <a:lnTo>
                  <a:pt x="790575" y="819150"/>
                </a:lnTo>
                <a:lnTo>
                  <a:pt x="542925" y="952500"/>
                </a:lnTo>
                <a:lnTo>
                  <a:pt x="247650" y="1214438"/>
                </a:lnTo>
                <a:lnTo>
                  <a:pt x="0" y="938213"/>
                </a:lnTo>
                <a:lnTo>
                  <a:pt x="71438" y="842963"/>
                </a:lnTo>
                <a:lnTo>
                  <a:pt x="223838" y="819150"/>
                </a:lnTo>
                <a:lnTo>
                  <a:pt x="352425" y="781050"/>
                </a:lnTo>
                <a:lnTo>
                  <a:pt x="476250" y="609600"/>
                </a:lnTo>
                <a:lnTo>
                  <a:pt x="538163" y="581025"/>
                </a:lnTo>
                <a:lnTo>
                  <a:pt x="781050" y="447675"/>
                </a:lnTo>
                <a:lnTo>
                  <a:pt x="914400" y="252413"/>
                </a:lnTo>
                <a:lnTo>
                  <a:pt x="1090613" y="123825"/>
                </a:lnTo>
                <a:lnTo>
                  <a:pt x="1219200" y="90488"/>
                </a:lnTo>
                <a:lnTo>
                  <a:pt x="1433513" y="138113"/>
                </a:lnTo>
                <a:lnTo>
                  <a:pt x="1566863" y="147638"/>
                </a:lnTo>
                <a:lnTo>
                  <a:pt x="1695450" y="76200"/>
                </a:lnTo>
                <a:lnTo>
                  <a:pt x="1747838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67650" y="1177617"/>
            <a:ext cx="284380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5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b="1" dirty="0" smtClean="0"/>
              <a:t>50:02:0040204:943</a:t>
            </a:r>
          </a:p>
          <a:p>
            <a:endParaRPr lang="ru-RU" sz="1400" b="1" dirty="0"/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</a:t>
            </a:r>
            <a:r>
              <a:rPr lang="ru-RU" sz="1400" dirty="0" err="1"/>
              <a:t>с.п</a:t>
            </a:r>
            <a:r>
              <a:rPr lang="ru-RU" sz="1400" dirty="0"/>
              <a:t>. </a:t>
            </a:r>
            <a:r>
              <a:rPr lang="ru-RU" sz="1400" dirty="0" err="1"/>
              <a:t>Ошейкинское</a:t>
            </a:r>
            <a:r>
              <a:rPr lang="ru-RU" sz="1400" dirty="0"/>
              <a:t> , д. Ушаково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94564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строительства технико-внедренческого центра</a:t>
            </a:r>
          </a:p>
          <a:p>
            <a:r>
              <a:rPr lang="ru-RU" sz="1400" b="1" dirty="0"/>
              <a:t>Собственность: </a:t>
            </a:r>
            <a:r>
              <a:rPr lang="ru-RU" sz="1400" dirty="0"/>
              <a:t>муниципальная</a:t>
            </a:r>
          </a:p>
          <a:p>
            <a:endParaRPr lang="ru-RU" sz="1400" dirty="0"/>
          </a:p>
          <a:p>
            <a:r>
              <a:rPr lang="ru-RU" sz="1400" b="1" dirty="0"/>
              <a:t>ГАЗ </a:t>
            </a:r>
            <a:r>
              <a:rPr lang="ru-RU" sz="1400" dirty="0"/>
              <a:t>– возможно</a:t>
            </a:r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 </a:t>
            </a:r>
            <a:r>
              <a:rPr lang="ru-RU" sz="1400" dirty="0"/>
              <a:t>– муниципальные сети отсутствуют </a:t>
            </a:r>
          </a:p>
          <a:p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44" y="1603289"/>
            <a:ext cx="6413502" cy="468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3838575" y="2903845"/>
            <a:ext cx="857250" cy="1533525"/>
          </a:xfrm>
          <a:custGeom>
            <a:avLst/>
            <a:gdLst>
              <a:gd name="connsiteX0" fmla="*/ 9525 w 857250"/>
              <a:gd name="connsiteY0" fmla="*/ 0 h 1533525"/>
              <a:gd name="connsiteX1" fmla="*/ 0 w 857250"/>
              <a:gd name="connsiteY1" fmla="*/ 1533525 h 1533525"/>
              <a:gd name="connsiteX2" fmla="*/ 304800 w 857250"/>
              <a:gd name="connsiteY2" fmla="*/ 1362075 h 1533525"/>
              <a:gd name="connsiteX3" fmla="*/ 628650 w 857250"/>
              <a:gd name="connsiteY3" fmla="*/ 1428750 h 1533525"/>
              <a:gd name="connsiteX4" fmla="*/ 857250 w 857250"/>
              <a:gd name="connsiteY4" fmla="*/ 1495425 h 1533525"/>
              <a:gd name="connsiteX5" fmla="*/ 676275 w 857250"/>
              <a:gd name="connsiteY5" fmla="*/ 209550 h 1533525"/>
              <a:gd name="connsiteX6" fmla="*/ 9525 w 857250"/>
              <a:gd name="connsiteY6" fmla="*/ 0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250" h="1533525">
                <a:moveTo>
                  <a:pt x="9525" y="0"/>
                </a:moveTo>
                <a:lnTo>
                  <a:pt x="0" y="1533525"/>
                </a:lnTo>
                <a:lnTo>
                  <a:pt x="304800" y="1362075"/>
                </a:lnTo>
                <a:lnTo>
                  <a:pt x="628650" y="1428750"/>
                </a:lnTo>
                <a:lnTo>
                  <a:pt x="857250" y="1495425"/>
                </a:lnTo>
                <a:lnTo>
                  <a:pt x="676275" y="209550"/>
                </a:lnTo>
                <a:lnTo>
                  <a:pt x="95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1950" y="1189852"/>
            <a:ext cx="331948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6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</a:t>
            </a:r>
            <a:r>
              <a:rPr lang="ru-RU" sz="1400" b="1" dirty="0" smtClean="0"/>
              <a:t>:</a:t>
            </a:r>
          </a:p>
          <a:p>
            <a:r>
              <a:rPr lang="ru-RU" sz="1400" b="1" dirty="0"/>
              <a:t>50:02:0010209:329</a:t>
            </a:r>
            <a:endParaRPr lang="ru-RU" sz="1400" dirty="0"/>
          </a:p>
          <a:p>
            <a:r>
              <a:rPr lang="ru-RU" sz="1400" dirty="0"/>
              <a:t> </a:t>
            </a:r>
          </a:p>
          <a:p>
            <a:r>
              <a:rPr lang="ru-RU" sz="1400" b="1" dirty="0"/>
              <a:t>Кадастровая </a:t>
            </a:r>
            <a:r>
              <a:rPr lang="ru-RU" sz="1400" b="1" dirty="0" smtClean="0"/>
              <a:t>стоимость:</a:t>
            </a:r>
            <a:endParaRPr lang="ru-RU" sz="1400" b="1" dirty="0"/>
          </a:p>
          <a:p>
            <a:r>
              <a:rPr lang="ru-RU" sz="1400" dirty="0"/>
              <a:t>418 205,00 </a:t>
            </a:r>
            <a:r>
              <a:rPr lang="ru-RU" sz="1400" dirty="0" err="1"/>
              <a:t>руб</a:t>
            </a:r>
            <a:endParaRPr lang="ru-RU" sz="1400" dirty="0"/>
          </a:p>
          <a:p>
            <a:r>
              <a:rPr lang="ru-RU" sz="1400" b="1" dirty="0" smtClean="0"/>
              <a:t>Площадь: </a:t>
            </a:r>
            <a:r>
              <a:rPr lang="ru-RU" sz="1400" dirty="0" smtClean="0"/>
              <a:t>500</a:t>
            </a:r>
            <a:r>
              <a:rPr lang="ru-RU" sz="1400" dirty="0"/>
              <a:t> </a:t>
            </a:r>
            <a:r>
              <a:rPr lang="ru-RU" sz="1400" dirty="0" err="1"/>
              <a:t>кв.м</a:t>
            </a:r>
            <a:r>
              <a:rPr lang="ru-RU" sz="1400" dirty="0"/>
              <a:t> </a:t>
            </a:r>
          </a:p>
          <a:p>
            <a:r>
              <a:rPr lang="ru-RU" sz="1400" b="1" dirty="0" smtClean="0"/>
              <a:t>Адрес:</a:t>
            </a:r>
            <a:endParaRPr lang="ru-RU" sz="1400" b="1" dirty="0"/>
          </a:p>
          <a:p>
            <a:r>
              <a:rPr lang="ru-RU" sz="1400" dirty="0"/>
              <a:t>Московская область, Лотошинский район</a:t>
            </a:r>
            <a:r>
              <a:rPr lang="ru-RU" sz="1400" dirty="0" smtClean="0"/>
              <a:t>, </a:t>
            </a:r>
            <a:r>
              <a:rPr lang="ru-RU" sz="1400" dirty="0"/>
              <a:t>с. Микулино</a:t>
            </a:r>
          </a:p>
          <a:p>
            <a:r>
              <a:rPr lang="ru-RU" sz="1400" b="1" dirty="0"/>
              <a:t>Категории </a:t>
            </a:r>
            <a:r>
              <a:rPr lang="ru-RU" sz="1400" b="1" dirty="0" smtClean="0"/>
              <a:t>земель:</a:t>
            </a:r>
            <a:endParaRPr lang="ru-RU" sz="1400" b="1" dirty="0"/>
          </a:p>
          <a:p>
            <a:r>
              <a:rPr lang="ru-RU" sz="1400" dirty="0" smtClean="0"/>
              <a:t>Земли населенных пунктов</a:t>
            </a:r>
          </a:p>
          <a:p>
            <a:r>
              <a:rPr lang="ru-RU" sz="1400" b="1" dirty="0" smtClean="0"/>
              <a:t>Вид </a:t>
            </a:r>
            <a:r>
              <a:rPr lang="ru-RU" sz="1400" b="1" dirty="0"/>
              <a:t>использования ЗУ </a:t>
            </a:r>
            <a:r>
              <a:rPr lang="ru-RU" sz="1400" b="1" dirty="0" smtClean="0"/>
              <a:t>:</a:t>
            </a:r>
            <a:endParaRPr lang="ru-RU" sz="1400" b="1" dirty="0"/>
          </a:p>
          <a:p>
            <a:r>
              <a:rPr lang="ru-RU" sz="1400" dirty="0"/>
              <a:t>Магазины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ГАЗ </a:t>
            </a:r>
            <a:r>
              <a:rPr lang="ru-RU" sz="1400" b="1" dirty="0"/>
              <a:t>–</a:t>
            </a:r>
            <a:r>
              <a:rPr lang="ru-RU" sz="1400" dirty="0"/>
              <a:t> возможно</a:t>
            </a:r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</a:t>
            </a:r>
            <a:r>
              <a:rPr lang="ru-RU" sz="1400" dirty="0"/>
              <a:t> - муниципальные сети отсутствуют 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6" name="Полилиния 5"/>
          <p:cNvSpPr/>
          <p:nvPr/>
        </p:nvSpPr>
        <p:spPr>
          <a:xfrm>
            <a:off x="4448176" y="2911157"/>
            <a:ext cx="1323975" cy="2109787"/>
          </a:xfrm>
          <a:custGeom>
            <a:avLst/>
            <a:gdLst>
              <a:gd name="connsiteX0" fmla="*/ 0 w 1323975"/>
              <a:gd name="connsiteY0" fmla="*/ 361950 h 2109787"/>
              <a:gd name="connsiteX1" fmla="*/ 319088 w 1323975"/>
              <a:gd name="connsiteY1" fmla="*/ 352425 h 2109787"/>
              <a:gd name="connsiteX2" fmla="*/ 485775 w 1323975"/>
              <a:gd name="connsiteY2" fmla="*/ 0 h 2109787"/>
              <a:gd name="connsiteX3" fmla="*/ 828675 w 1323975"/>
              <a:gd name="connsiteY3" fmla="*/ 204787 h 2109787"/>
              <a:gd name="connsiteX4" fmla="*/ 504825 w 1323975"/>
              <a:gd name="connsiteY4" fmla="*/ 847725 h 2109787"/>
              <a:gd name="connsiteX5" fmla="*/ 1271588 w 1323975"/>
              <a:gd name="connsiteY5" fmla="*/ 1200150 h 2109787"/>
              <a:gd name="connsiteX6" fmla="*/ 1266825 w 1323975"/>
              <a:gd name="connsiteY6" fmla="*/ 1595437 h 2109787"/>
              <a:gd name="connsiteX7" fmla="*/ 1323975 w 1323975"/>
              <a:gd name="connsiteY7" fmla="*/ 1600200 h 2109787"/>
              <a:gd name="connsiteX8" fmla="*/ 1319213 w 1323975"/>
              <a:gd name="connsiteY8" fmla="*/ 1704975 h 2109787"/>
              <a:gd name="connsiteX9" fmla="*/ 1023938 w 1323975"/>
              <a:gd name="connsiteY9" fmla="*/ 1695450 h 2109787"/>
              <a:gd name="connsiteX10" fmla="*/ 1014413 w 1323975"/>
              <a:gd name="connsiteY10" fmla="*/ 1557337 h 2109787"/>
              <a:gd name="connsiteX11" fmla="*/ 876300 w 1323975"/>
              <a:gd name="connsiteY11" fmla="*/ 1571625 h 2109787"/>
              <a:gd name="connsiteX12" fmla="*/ 881063 w 1323975"/>
              <a:gd name="connsiteY12" fmla="*/ 1633537 h 2109787"/>
              <a:gd name="connsiteX13" fmla="*/ 738188 w 1323975"/>
              <a:gd name="connsiteY13" fmla="*/ 1662112 h 2109787"/>
              <a:gd name="connsiteX14" fmla="*/ 738188 w 1323975"/>
              <a:gd name="connsiteY14" fmla="*/ 1681162 h 2109787"/>
              <a:gd name="connsiteX15" fmla="*/ 871538 w 1323975"/>
              <a:gd name="connsiteY15" fmla="*/ 1704975 h 2109787"/>
              <a:gd name="connsiteX16" fmla="*/ 904875 w 1323975"/>
              <a:gd name="connsiteY16" fmla="*/ 2043112 h 2109787"/>
              <a:gd name="connsiteX17" fmla="*/ 838200 w 1323975"/>
              <a:gd name="connsiteY17" fmla="*/ 2047875 h 2109787"/>
              <a:gd name="connsiteX18" fmla="*/ 314325 w 1323975"/>
              <a:gd name="connsiteY18" fmla="*/ 2109787 h 2109787"/>
              <a:gd name="connsiteX19" fmla="*/ 0 w 1323975"/>
              <a:gd name="connsiteY19" fmla="*/ 361950 h 210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23975" h="2109787">
                <a:moveTo>
                  <a:pt x="0" y="361950"/>
                </a:moveTo>
                <a:lnTo>
                  <a:pt x="319088" y="352425"/>
                </a:lnTo>
                <a:lnTo>
                  <a:pt x="485775" y="0"/>
                </a:lnTo>
                <a:lnTo>
                  <a:pt x="828675" y="204787"/>
                </a:lnTo>
                <a:lnTo>
                  <a:pt x="504825" y="847725"/>
                </a:lnTo>
                <a:lnTo>
                  <a:pt x="1271588" y="1200150"/>
                </a:lnTo>
                <a:cubicBezTo>
                  <a:pt x="1270000" y="1331912"/>
                  <a:pt x="1268413" y="1463675"/>
                  <a:pt x="1266825" y="1595437"/>
                </a:cubicBezTo>
                <a:lnTo>
                  <a:pt x="1323975" y="1600200"/>
                </a:lnTo>
                <a:lnTo>
                  <a:pt x="1319213" y="1704975"/>
                </a:lnTo>
                <a:lnTo>
                  <a:pt x="1023938" y="1695450"/>
                </a:lnTo>
                <a:lnTo>
                  <a:pt x="1014413" y="1557337"/>
                </a:lnTo>
                <a:lnTo>
                  <a:pt x="876300" y="1571625"/>
                </a:lnTo>
                <a:lnTo>
                  <a:pt x="881063" y="1633537"/>
                </a:lnTo>
                <a:lnTo>
                  <a:pt x="738188" y="1662112"/>
                </a:lnTo>
                <a:lnTo>
                  <a:pt x="738188" y="1681162"/>
                </a:lnTo>
                <a:lnTo>
                  <a:pt x="871538" y="1704975"/>
                </a:lnTo>
                <a:lnTo>
                  <a:pt x="904875" y="2043112"/>
                </a:lnTo>
                <a:lnTo>
                  <a:pt x="838200" y="2047875"/>
                </a:lnTo>
                <a:lnTo>
                  <a:pt x="314325" y="2109787"/>
                </a:lnTo>
                <a:lnTo>
                  <a:pt x="0" y="36195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86" y="1485900"/>
            <a:ext cx="683986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2875" y="1078342"/>
            <a:ext cx="284380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</a:t>
            </a:r>
            <a:r>
              <a:rPr lang="ru-RU" sz="2400" dirty="0" smtClean="0"/>
              <a:t>7</a:t>
            </a:r>
            <a:endParaRPr lang="ru-RU" sz="2400" dirty="0"/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b="1" dirty="0" smtClean="0"/>
              <a:t>50:02:0030201:205</a:t>
            </a:r>
          </a:p>
          <a:p>
            <a:endParaRPr lang="ru-RU" sz="1400" b="1" dirty="0"/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п. Лотошино, вблизи ул. Западная, севернее ул. Центральная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78700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комплексной жилой застройки микрорайона в п. Лотошино</a:t>
            </a:r>
          </a:p>
          <a:p>
            <a:r>
              <a:rPr lang="ru-RU" sz="1400" b="1" dirty="0"/>
              <a:t>Собственность: </a:t>
            </a:r>
            <a:r>
              <a:rPr lang="ru-RU" sz="1400" dirty="0"/>
              <a:t>муниципальная</a:t>
            </a:r>
          </a:p>
          <a:p>
            <a:r>
              <a:rPr lang="ru-RU" sz="1400" dirty="0"/>
              <a:t>Находится в центре </a:t>
            </a:r>
          </a:p>
          <a:p>
            <a:endParaRPr lang="ru-RU" sz="1400" dirty="0"/>
          </a:p>
          <a:p>
            <a:r>
              <a:rPr lang="ru-RU" sz="1400" b="1" dirty="0"/>
              <a:t>ГАЗ</a:t>
            </a:r>
            <a:r>
              <a:rPr lang="ru-RU" sz="1400" dirty="0"/>
              <a:t> –возможно</a:t>
            </a:r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</a:t>
            </a:r>
            <a:r>
              <a:rPr lang="ru-RU" sz="1400" dirty="0"/>
              <a:t> – возможно</a:t>
            </a:r>
          </a:p>
          <a:p>
            <a:endParaRPr lang="ru-RU" sz="1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184" y="1684396"/>
            <a:ext cx="6358282" cy="420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3676650" y="2819401"/>
            <a:ext cx="1162050" cy="733425"/>
          </a:xfrm>
          <a:custGeom>
            <a:avLst/>
            <a:gdLst>
              <a:gd name="connsiteX0" fmla="*/ 95250 w 1162050"/>
              <a:gd name="connsiteY0" fmla="*/ 0 h 733425"/>
              <a:gd name="connsiteX1" fmla="*/ 752475 w 1162050"/>
              <a:gd name="connsiteY1" fmla="*/ 0 h 733425"/>
              <a:gd name="connsiteX2" fmla="*/ 819150 w 1162050"/>
              <a:gd name="connsiteY2" fmla="*/ 85725 h 733425"/>
              <a:gd name="connsiteX3" fmla="*/ 1162050 w 1162050"/>
              <a:gd name="connsiteY3" fmla="*/ 104775 h 733425"/>
              <a:gd name="connsiteX4" fmla="*/ 1085850 w 1162050"/>
              <a:gd name="connsiteY4" fmla="*/ 733425 h 733425"/>
              <a:gd name="connsiteX5" fmla="*/ 9525 w 1162050"/>
              <a:gd name="connsiteY5" fmla="*/ 609600 h 733425"/>
              <a:gd name="connsiteX6" fmla="*/ 0 w 1162050"/>
              <a:gd name="connsiteY6" fmla="*/ 457200 h 733425"/>
              <a:gd name="connsiteX7" fmla="*/ 95250 w 1162050"/>
              <a:gd name="connsiteY7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2050" h="733425">
                <a:moveTo>
                  <a:pt x="95250" y="0"/>
                </a:moveTo>
                <a:lnTo>
                  <a:pt x="752475" y="0"/>
                </a:lnTo>
                <a:lnTo>
                  <a:pt x="819150" y="85725"/>
                </a:lnTo>
                <a:lnTo>
                  <a:pt x="1162050" y="104775"/>
                </a:lnTo>
                <a:lnTo>
                  <a:pt x="1085850" y="733425"/>
                </a:lnTo>
                <a:lnTo>
                  <a:pt x="9525" y="609600"/>
                </a:lnTo>
                <a:lnTo>
                  <a:pt x="0" y="457200"/>
                </a:lnTo>
                <a:lnTo>
                  <a:pt x="9525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40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72425" y="1030717"/>
            <a:ext cx="28438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</a:t>
            </a:r>
            <a:r>
              <a:rPr lang="ru-RU" sz="2400" dirty="0" smtClean="0"/>
              <a:t>8</a:t>
            </a:r>
            <a:endParaRPr lang="ru-RU" sz="2400" dirty="0"/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b="1" dirty="0" smtClean="0"/>
              <a:t>50:02:0030102:901</a:t>
            </a:r>
          </a:p>
          <a:p>
            <a:endParaRPr lang="ru-RU" sz="1400" b="1" dirty="0"/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</a:t>
            </a:r>
            <a:r>
              <a:rPr lang="ru-RU" sz="1400" dirty="0" err="1"/>
              <a:t>рп</a:t>
            </a:r>
            <a:r>
              <a:rPr lang="ru-RU" sz="1400" dirty="0"/>
              <a:t>. Лотошино, ул. Ветеринарная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20000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коммунального обслуживания</a:t>
            </a:r>
          </a:p>
          <a:p>
            <a:endParaRPr lang="ru-RU" sz="1400" b="1" dirty="0"/>
          </a:p>
          <a:p>
            <a:r>
              <a:rPr lang="ru-RU" sz="1400" b="1" dirty="0"/>
              <a:t>Собственность: </a:t>
            </a:r>
            <a:r>
              <a:rPr lang="ru-RU" sz="1400" dirty="0"/>
              <a:t>муниципальная</a:t>
            </a:r>
          </a:p>
          <a:p>
            <a:r>
              <a:rPr lang="ru-RU" sz="1400" dirty="0"/>
              <a:t>Небольшая удаленность от центра</a:t>
            </a:r>
          </a:p>
          <a:p>
            <a:r>
              <a:rPr lang="ru-RU" sz="1400" dirty="0"/>
              <a:t>Хорошая транспортная доступность</a:t>
            </a:r>
          </a:p>
          <a:p>
            <a:endParaRPr lang="ru-RU" sz="1400" dirty="0"/>
          </a:p>
          <a:p>
            <a:r>
              <a:rPr lang="ru-RU" sz="1400" b="1" dirty="0"/>
              <a:t>Газ</a:t>
            </a:r>
            <a:r>
              <a:rPr lang="ru-RU" sz="1400" dirty="0"/>
              <a:t>–возможно</a:t>
            </a:r>
          </a:p>
          <a:p>
            <a:r>
              <a:rPr lang="ru-RU" sz="1400" b="1" dirty="0"/>
              <a:t>Электричество </a:t>
            </a:r>
            <a:r>
              <a:rPr lang="ru-RU" sz="1400" dirty="0"/>
              <a:t>– возможно</a:t>
            </a:r>
          </a:p>
          <a:p>
            <a:r>
              <a:rPr lang="ru-RU" sz="1400" b="1" dirty="0"/>
              <a:t>Водоснабжение</a:t>
            </a:r>
            <a:r>
              <a:rPr lang="ru-RU" sz="1400" dirty="0"/>
              <a:t> – возможно</a:t>
            </a:r>
          </a:p>
          <a:p>
            <a:endParaRPr lang="ru-RU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85" y="1684938"/>
            <a:ext cx="6706511" cy="465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052267" y="2933700"/>
            <a:ext cx="933450" cy="1295400"/>
          </a:xfrm>
          <a:custGeom>
            <a:avLst/>
            <a:gdLst>
              <a:gd name="connsiteX0" fmla="*/ 600075 w 933450"/>
              <a:gd name="connsiteY0" fmla="*/ 0 h 1295400"/>
              <a:gd name="connsiteX1" fmla="*/ 0 w 933450"/>
              <a:gd name="connsiteY1" fmla="*/ 342900 h 1295400"/>
              <a:gd name="connsiteX2" fmla="*/ 581025 w 933450"/>
              <a:gd name="connsiteY2" fmla="*/ 1295400 h 1295400"/>
              <a:gd name="connsiteX3" fmla="*/ 933450 w 933450"/>
              <a:gd name="connsiteY3" fmla="*/ 1066800 h 1295400"/>
              <a:gd name="connsiteX4" fmla="*/ 600075 w 93345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0" h="1295400">
                <a:moveTo>
                  <a:pt x="600075" y="0"/>
                </a:moveTo>
                <a:lnTo>
                  <a:pt x="0" y="342900"/>
                </a:lnTo>
                <a:lnTo>
                  <a:pt x="581025" y="1295400"/>
                </a:lnTo>
                <a:lnTo>
                  <a:pt x="933450" y="1066800"/>
                </a:lnTo>
                <a:lnTo>
                  <a:pt x="60007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00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E:\Р\Инвестпаспорт\Информация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9744" y="407469"/>
            <a:ext cx="1045845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3516679" y="875446"/>
            <a:ext cx="22124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 smtClean="0"/>
              <a:t>городского округа Лотошино</a:t>
            </a:r>
            <a:endParaRPr lang="ru-RU" sz="1200" dirty="0"/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4100879" y="1082798"/>
            <a:ext cx="42244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/>
              <a:t>143800, Московская область, Городской округ Лотошино</a:t>
            </a:r>
            <a:endParaRPr lang="ru-RU" dirty="0"/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4134094" y="1395169"/>
            <a:ext cx="2727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/>
              <a:t>п.Лотошино, ул.Центральная, д.18. 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851025" y="1928813"/>
            <a:ext cx="16049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 err="1"/>
              <a:t>Долгасова</a:t>
            </a:r>
            <a:r>
              <a:rPr lang="ru-RU" sz="1100" dirty="0"/>
              <a:t> Екатерина</a:t>
            </a:r>
          </a:p>
          <a:p>
            <a:r>
              <a:rPr lang="ru-RU" sz="1100" dirty="0"/>
              <a:t>Леонидовна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4571756" y="1928813"/>
            <a:ext cx="22510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dirty="0"/>
              <a:t>Глава городского округа Лотошино</a:t>
            </a: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7238755" y="1942490"/>
            <a:ext cx="13580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/>
              <a:t>8(496-28)7-15-15, </a:t>
            </a:r>
            <a:br>
              <a:rPr lang="ru-RU" sz="1100" dirty="0"/>
            </a:br>
            <a:r>
              <a:rPr lang="ru-RU" sz="1100" dirty="0" smtClean="0"/>
              <a:t>8(496-28)7-09-82 </a:t>
            </a:r>
            <a:endParaRPr lang="ru-RU" sz="1100" dirty="0"/>
          </a:p>
        </p:txBody>
      </p:sp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6267" y="638278"/>
            <a:ext cx="1172309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851022" y="2568672"/>
            <a:ext cx="2147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Шагиев Александр Эдуардович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1755" y="2532518"/>
            <a:ext cx="25910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Заместитель главы администрации </a:t>
            </a:r>
            <a:r>
              <a:rPr lang="ru-RU" sz="1100" dirty="0"/>
              <a:t>городского округа Лотошино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65817" y="2638437"/>
            <a:ext cx="16906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8(496-28)7-08-46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1851023" y="3229632"/>
            <a:ext cx="21473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Молярова Любовь </a:t>
            </a:r>
          </a:p>
          <a:p>
            <a:r>
              <a:rPr lang="ru-RU" sz="1100" dirty="0" smtClean="0"/>
              <a:t>Михайловна</a:t>
            </a:r>
            <a:endParaRPr lang="ru-RU" sz="1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71755" y="3136223"/>
            <a:ext cx="225107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Начальник отдела по экономике и перспективному развитию ФЭУ</a:t>
            </a:r>
            <a:endParaRPr lang="ru-RU" sz="1100" dirty="0"/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7238753" y="3210275"/>
            <a:ext cx="135806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8(496-28)7-19-65</a:t>
            </a: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1851024" y="3991276"/>
            <a:ext cx="16049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Барабанова Галина Юрьевна</a:t>
            </a:r>
            <a:endParaRPr lang="ru-RU" sz="1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571755" y="3909205"/>
            <a:ext cx="22896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Начальник отдела архитектуры и градостроительства, главный архитектор</a:t>
            </a:r>
            <a:endParaRPr lang="ru-RU" sz="11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238754" y="3908398"/>
            <a:ext cx="17909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8(496-28)7-03-24</a:t>
            </a:r>
            <a:endParaRPr lang="ru-RU" sz="11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828800" y="4667251"/>
            <a:ext cx="20192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Козловский Василий Яковлевич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571755" y="4682188"/>
            <a:ext cx="21243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Председатель комитета </a:t>
            </a:r>
          </a:p>
          <a:p>
            <a:r>
              <a:rPr lang="ru-RU" sz="1100" dirty="0" smtClean="0"/>
              <a:t>по управлению имуществом</a:t>
            </a:r>
            <a:endParaRPr lang="ru-RU" sz="11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238755" y="4682188"/>
            <a:ext cx="15528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8(496-28)7-03-56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1" y="192088"/>
            <a:ext cx="10985500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География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9000" y="1041401"/>
            <a:ext cx="4330700" cy="524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Карта </a:t>
            </a:r>
            <a:r>
              <a:rPr lang="ru-RU" sz="2400" b="1" dirty="0" err="1"/>
              <a:t>Мун.Обр</a:t>
            </a:r>
            <a:r>
              <a:rPr lang="ru-RU" sz="2400" b="1" dirty="0"/>
              <a:t>.</a:t>
            </a:r>
            <a:endParaRPr lang="en-US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2550" y="1128713"/>
            <a:ext cx="3332163" cy="5111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Описание: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м.р.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расположен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5753100" y="963613"/>
            <a:ext cx="1130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7165975" y="126682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/>
          </a:p>
        </p:txBody>
      </p:sp>
      <p:sp>
        <p:nvSpPr>
          <p:cNvPr id="14346" name="Text Box 14"/>
          <p:cNvSpPr txBox="1">
            <a:spLocks noChangeArrowheads="1"/>
          </p:cNvSpPr>
          <p:nvPr/>
        </p:nvSpPr>
        <p:spPr bwMode="auto">
          <a:xfrm>
            <a:off x="10099675" y="3084513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4347" name="Text Box 16"/>
          <p:cNvSpPr txBox="1">
            <a:spLocks noChangeArrowheads="1"/>
          </p:cNvSpPr>
          <p:nvPr/>
        </p:nvSpPr>
        <p:spPr bwMode="auto">
          <a:xfrm>
            <a:off x="6867525" y="1458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51" name="Text Box 20"/>
          <p:cNvSpPr txBox="1">
            <a:spLocks noChangeArrowheads="1"/>
          </p:cNvSpPr>
          <p:nvPr/>
        </p:nvSpPr>
        <p:spPr bwMode="auto">
          <a:xfrm>
            <a:off x="6867525" y="2487613"/>
            <a:ext cx="850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  </a:t>
            </a:r>
            <a:endParaRPr lang="ru-RU" dirty="0"/>
          </a:p>
        </p:txBody>
      </p:sp>
      <p:sp>
        <p:nvSpPr>
          <p:cNvPr id="14353" name="Text Box 22"/>
          <p:cNvSpPr txBox="1">
            <a:spLocks noChangeArrowheads="1"/>
          </p:cNvSpPr>
          <p:nvPr/>
        </p:nvSpPr>
        <p:spPr bwMode="auto">
          <a:xfrm>
            <a:off x="9852025" y="2462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57" name="Text Box 22"/>
          <p:cNvSpPr txBox="1">
            <a:spLocks noChangeArrowheads="1"/>
          </p:cNvSpPr>
          <p:nvPr/>
        </p:nvSpPr>
        <p:spPr bwMode="auto">
          <a:xfrm rot="-2388334">
            <a:off x="9178925" y="3656013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607535" y="952500"/>
            <a:ext cx="562317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  </a:t>
            </a:r>
            <a:r>
              <a:rPr lang="ru-RU" sz="1400" dirty="0" smtClean="0"/>
              <a:t>Городской округ Лотошино расположен в </a:t>
            </a:r>
            <a:r>
              <a:rPr lang="ru-RU" sz="1400" dirty="0" err="1" smtClean="0"/>
              <a:t>Северо</a:t>
            </a:r>
            <a:r>
              <a:rPr lang="ru-RU" sz="1400" dirty="0" smtClean="0"/>
              <a:t> – западной части Подмосковья, граничит с Тверской областью, а</a:t>
            </a:r>
          </a:p>
          <a:p>
            <a:r>
              <a:rPr lang="ru-RU" sz="1400" dirty="0" smtClean="0"/>
              <a:t> так же с Волоколамским, Шаховским и Клинским округами Московской области.</a:t>
            </a:r>
          </a:p>
          <a:p>
            <a:r>
              <a:rPr lang="ru-RU" sz="1400" dirty="0" smtClean="0"/>
              <a:t>    В радиусе 20 км проживает 21,919 тыс. человек потенциальных потребителей продукции.</a:t>
            </a:r>
            <a:endParaRPr lang="ru-RU" sz="1400" dirty="0"/>
          </a:p>
        </p:txBody>
      </p:sp>
      <p:sp>
        <p:nvSpPr>
          <p:cNvPr id="36" name="Овал 35"/>
          <p:cNvSpPr/>
          <p:nvPr/>
        </p:nvSpPr>
        <p:spPr>
          <a:xfrm>
            <a:off x="7213600" y="3149600"/>
            <a:ext cx="1879600" cy="9017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Городской округ Лотошино</a:t>
            </a:r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38" name="Прямая со стрелкой 37"/>
          <p:cNvCxnSpPr>
            <a:stCxn id="36" idx="4"/>
          </p:cNvCxnSpPr>
          <p:nvPr/>
        </p:nvCxnSpPr>
        <p:spPr>
          <a:xfrm rot="5400000">
            <a:off x="6934200" y="3632200"/>
            <a:ext cx="800100" cy="1638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6" idx="4"/>
            <a:endCxn id="43" idx="0"/>
          </p:cNvCxnSpPr>
          <p:nvPr/>
        </p:nvCxnSpPr>
        <p:spPr>
          <a:xfrm rot="16200000" flipH="1">
            <a:off x="8636000" y="3568700"/>
            <a:ext cx="850900" cy="1816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5600700" y="4864100"/>
            <a:ext cx="1790700" cy="825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Москва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9042400" y="4902200"/>
            <a:ext cx="1854200" cy="8001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Тверь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0003294">
            <a:off x="6664577" y="4210079"/>
            <a:ext cx="91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140 км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 rot="1568066">
            <a:off x="8813757" y="4229820"/>
            <a:ext cx="104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80 км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9" y="1017502"/>
            <a:ext cx="5396274" cy="5332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9500" y="863601"/>
            <a:ext cx="5549900" cy="29082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Площадь городского округа Лотошино   </a:t>
            </a:r>
            <a:r>
              <a:rPr lang="en-US" sz="1400" dirty="0">
                <a:solidFill>
                  <a:schemeClr val="tx1"/>
                </a:solidFill>
                <a:latin typeface="Arial" charset="0"/>
                <a:cs typeface="Arial" charset="0"/>
              </a:rPr>
              <a:t>97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,98 тыс. га.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•Административный центр — р.п. Лотошино. 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•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Население –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21,919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(на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01.01.2013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г.)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Городское население – 4,937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Сельское население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–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15,732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•Трудоспособное население –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11,878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В экономике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округа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занято –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3,898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</a:t>
            </a:r>
            <a:r>
              <a:rPr lang="ru-RU" sz="1400" u="sng" dirty="0">
                <a:solidFill>
                  <a:schemeClr val="tx1"/>
                </a:solidFill>
                <a:latin typeface="Arial" charset="0"/>
                <a:cs typeface="Arial" charset="0"/>
              </a:rPr>
              <a:t>Вследствие маятниковой миграции имеется кадровый резерв квалифицированной рабочей силы порядка – </a:t>
            </a:r>
            <a:r>
              <a:rPr lang="ru-RU" sz="1400" u="sng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3000 </a:t>
            </a:r>
            <a:r>
              <a:rPr lang="ru-RU" sz="1400" u="sng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9500" y="4057650"/>
            <a:ext cx="5549900" cy="2371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руб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 -35794,0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•сельское хозяйство, рыбоводство   -68765,0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•торговля – 47725,0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– 48453,0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•здравоохранение – 47847,0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и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 – 46709,0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•ЖКХ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31813,0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75" indent="-171450" algn="just" defTabSz="9874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7200" y="2200275"/>
            <a:ext cx="4406900" cy="1666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Кадастровая стоимость земельных участков для размещения 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домов ИЖС: от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205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до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701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кв.м. 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дачных и садоводческих объединений: от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237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до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549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кв.м. 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объектов торговли: от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836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до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1593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кв.м. 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промышленности: от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до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299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кв.м.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56400" y="862221"/>
            <a:ext cx="4457700" cy="1042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Полезные ископаемые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04900" y="192088"/>
            <a:ext cx="10134600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Демография и ресурсы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07200" y="4057650"/>
            <a:ext cx="4419600" cy="2371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Стоимость: </a:t>
            </a:r>
            <a:endParaRPr lang="ru-RU" sz="14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Электроэнергии:  4,71 –  6,73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1 </a:t>
            </a:r>
            <a:r>
              <a:rPr lang="ru-RU" sz="1400" dirty="0" err="1">
                <a:solidFill>
                  <a:schemeClr val="tx1"/>
                </a:solidFill>
                <a:latin typeface="Arial" charset="0"/>
                <a:cs typeface="Arial" charset="0"/>
              </a:rPr>
              <a:t>Квт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*час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Газоснабжения: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6,88-7,85 руб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. за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 </a:t>
            </a:r>
            <a:r>
              <a:rPr lang="ru-RU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куб.м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Водоснабжения: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33,05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1 </a:t>
            </a:r>
            <a:r>
              <a:rPr lang="ru-RU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куб.м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Водоотведения: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60,50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1 </a:t>
            </a:r>
            <a:r>
              <a:rPr lang="ru-RU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куб.м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Теплоснабжения: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2867,90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руб./</a:t>
            </a:r>
            <a:r>
              <a:rPr lang="ru-RU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гкал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74" name="Text Box 18"/>
          <p:cNvSpPr txBox="1">
            <a:spLocks noChangeArrowheads="1"/>
          </p:cNvSpPr>
          <p:nvPr/>
        </p:nvSpPr>
        <p:spPr bwMode="auto">
          <a:xfrm rot="10800000" flipV="1">
            <a:off x="8966200" y="1241244"/>
            <a:ext cx="1130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/>
              <a:t>торф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6769" y="192088"/>
            <a:ext cx="9648093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Транспортное сообщение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E:\Р\Инвестпаспорт\Транспортное сообще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0186" y="1312986"/>
            <a:ext cx="5879243" cy="35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148566"/>
              </p:ext>
            </p:extLst>
          </p:nvPr>
        </p:nvGraphicFramePr>
        <p:xfrm>
          <a:off x="1250950" y="896938"/>
          <a:ext cx="9739313" cy="622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Документ" r:id="rId4" imgW="9592910" imgH="6127678" progId="Word.Document.12">
                  <p:embed/>
                </p:oleObj>
              </mc:Choice>
              <mc:Fallback>
                <p:oleObj name="Документ" r:id="rId4" imgW="9592910" imgH="6127678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950" y="896938"/>
                        <a:ext cx="9739313" cy="6227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5753" y="192088"/>
            <a:ext cx="9800493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и квалифицированные кадры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7477" y="863600"/>
            <a:ext cx="4009048" cy="18399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u="sng" dirty="0">
                <a:solidFill>
                  <a:schemeClr val="tx1"/>
                </a:solidFill>
                <a:latin typeface="Arial" charset="0"/>
                <a:cs typeface="Arial" charset="0"/>
              </a:rPr>
              <a:t>Система образования:</a:t>
            </a:r>
            <a:r>
              <a:rPr lang="ru-RU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ru-RU" sz="14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•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Колледжей -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Училищ – 0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Техникумов – 0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ВУЗ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- 0</a:t>
            </a:r>
          </a:p>
          <a:p>
            <a:pPr>
              <a:defRPr/>
            </a:pP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Численность обучающихся: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97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чел. (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2023 г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68044" y="862903"/>
            <a:ext cx="5528202" cy="1130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</a:t>
            </a:r>
            <a:r>
              <a:rPr lang="ru-RU" sz="14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юридическое – 88 чел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9225" lvl="5"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информационные технологии –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9225" lvl="5"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 и бухгалтерский   </a:t>
            </a:r>
          </a:p>
          <a:p>
            <a:pPr marL="2689225" lvl="5"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учет – 1 чел.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7477" y="2990850"/>
            <a:ext cx="5663222" cy="2654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трудовая специализация жителей </a:t>
            </a:r>
            <a:r>
              <a:rPr lang="ru-RU" sz="14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округа: </a:t>
            </a:r>
            <a:endParaRPr lang="en-US" sz="14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• 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Основными сферами занятости проживающих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являются:     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</a:rPr>
              <a:t> -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бюджетная сфера (здравоохранение, образование, культура и спорт);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 -сельское хозяйство и рыбоводство; 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-подразделения 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федеральных и областных структур, действующих на территории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округа 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(структуры МВД,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соцобеспечения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, узел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связи);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</a:rPr>
              <a:t>-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частный бизнес.</a:t>
            </a:r>
            <a:endParaRPr lang="ru-RU" sz="16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endParaRPr lang="ru-RU" sz="1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10241" name="Picture 1" descr="C:\Users\trishenko\Desktop\povyishenie-kvalifikats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8716" y="2349011"/>
            <a:ext cx="3954048" cy="3594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3323" y="192088"/>
            <a:ext cx="9378462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Крупные предприятия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83323" y="1056791"/>
            <a:ext cx="9378462" cy="5611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643063" y="1505433"/>
            <a:ext cx="362059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1</a:t>
            </a:r>
            <a:r>
              <a:rPr lang="ru-RU" sz="1600" b="1" dirty="0" smtClean="0"/>
              <a:t>.</a:t>
            </a:r>
            <a:r>
              <a:rPr lang="en-US" sz="1600" b="1" dirty="0" smtClean="0"/>
              <a:t>  </a:t>
            </a:r>
            <a:r>
              <a:rPr lang="ru-RU" sz="1600" b="1" dirty="0" smtClean="0"/>
              <a:t>МП </a:t>
            </a:r>
            <a:r>
              <a:rPr lang="ru-RU" sz="1600" b="1" dirty="0"/>
              <a:t>«Лотошинское ЖКХ»</a:t>
            </a:r>
          </a:p>
          <a:p>
            <a:r>
              <a:rPr lang="ru-RU" sz="1600" i="1" u="sng" dirty="0" smtClean="0"/>
              <a:t>*Объем </a:t>
            </a:r>
            <a:r>
              <a:rPr lang="ru-RU" sz="1600" i="1" u="sng" dirty="0"/>
              <a:t>инвестиций</a:t>
            </a:r>
            <a:r>
              <a:rPr lang="ru-RU" sz="1600" dirty="0"/>
              <a:t> – </a:t>
            </a:r>
            <a:r>
              <a:rPr lang="ru-RU" sz="1600" dirty="0" smtClean="0"/>
              <a:t>0,5 млн.руб.</a:t>
            </a:r>
            <a:endParaRPr lang="ru-RU" sz="1600" dirty="0"/>
          </a:p>
          <a:p>
            <a:r>
              <a:rPr lang="ru-RU" sz="1600" i="1" u="sng" dirty="0" smtClean="0"/>
              <a:t>*Сфера деятельности</a:t>
            </a:r>
            <a:r>
              <a:rPr lang="ru-RU" sz="1600" i="1" u="sng" dirty="0"/>
              <a:t>:</a:t>
            </a:r>
            <a:endParaRPr lang="ru-RU" sz="1600" dirty="0" smtClean="0"/>
          </a:p>
          <a:p>
            <a:r>
              <a:rPr lang="ru-RU" sz="1600" dirty="0" smtClean="0"/>
              <a:t> предоставление коммунальных услуг</a:t>
            </a:r>
          </a:p>
          <a:p>
            <a:r>
              <a:rPr lang="ru-RU" sz="1600" dirty="0" smtClean="0"/>
              <a:t>*</a:t>
            </a:r>
            <a:r>
              <a:rPr lang="ru-RU" sz="1600" i="1" u="sng" dirty="0"/>
              <a:t>Производственная мощность</a:t>
            </a:r>
            <a:r>
              <a:rPr lang="ru-RU" sz="1600" i="1" dirty="0"/>
              <a:t> по</a:t>
            </a:r>
          </a:p>
          <a:p>
            <a:r>
              <a:rPr lang="ru-RU" sz="1600" i="1" dirty="0" err="1"/>
              <a:t>теплоэнергии</a:t>
            </a:r>
            <a:r>
              <a:rPr lang="ru-RU" sz="1600" dirty="0"/>
              <a:t> – </a:t>
            </a:r>
            <a:r>
              <a:rPr lang="ru-RU" sz="1600" dirty="0" smtClean="0"/>
              <a:t>71,1 </a:t>
            </a:r>
            <a:r>
              <a:rPr lang="ru-RU" sz="1600" dirty="0"/>
              <a:t>Гкал/час 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Рабочие места</a:t>
            </a:r>
            <a:r>
              <a:rPr lang="ru-RU" sz="1600" dirty="0"/>
              <a:t> – </a:t>
            </a:r>
            <a:r>
              <a:rPr lang="ru-RU" sz="1600" dirty="0" smtClean="0"/>
              <a:t>365 </a:t>
            </a:r>
            <a:r>
              <a:rPr lang="ru-RU" sz="1600" dirty="0"/>
              <a:t>чел.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1643063" y="3708400"/>
            <a:ext cx="39290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2. ОАО </a:t>
            </a:r>
            <a:r>
              <a:rPr lang="ru-RU" sz="1600" b="1" dirty="0"/>
              <a:t>«Совхоз им. Кирова»</a:t>
            </a:r>
          </a:p>
          <a:p>
            <a:r>
              <a:rPr lang="ru-RU" sz="1600" i="1" dirty="0"/>
              <a:t>*</a:t>
            </a:r>
            <a:r>
              <a:rPr lang="ru-RU" sz="1600" i="1" u="sng" dirty="0"/>
              <a:t>Объем инвестиций</a:t>
            </a:r>
            <a:r>
              <a:rPr lang="ru-RU" sz="1600" i="1" dirty="0"/>
              <a:t> – </a:t>
            </a:r>
            <a:r>
              <a:rPr lang="ru-RU" sz="1600" i="1" dirty="0" smtClean="0"/>
              <a:t>90 млн.руб.</a:t>
            </a:r>
            <a:endParaRPr lang="ru-RU" sz="1600" dirty="0"/>
          </a:p>
          <a:p>
            <a:r>
              <a:rPr lang="ru-RU" sz="1600" dirty="0"/>
              <a:t>*</a:t>
            </a:r>
            <a:r>
              <a:rPr lang="ru-RU" sz="1600" i="1" u="sng" dirty="0"/>
              <a:t>Сфера </a:t>
            </a:r>
            <a:r>
              <a:rPr lang="ru-RU" sz="1600" i="1" u="sng" dirty="0" smtClean="0"/>
              <a:t>деятельности</a:t>
            </a:r>
            <a:r>
              <a:rPr lang="ru-RU" sz="1600" i="1" u="sng" dirty="0"/>
              <a:t>:</a:t>
            </a:r>
            <a:r>
              <a:rPr lang="ru-RU" sz="1600" dirty="0" smtClean="0"/>
              <a:t> сельское хозяйство (молочное животноводство)</a:t>
            </a:r>
            <a:endParaRPr lang="ru-RU" sz="1600" dirty="0"/>
          </a:p>
          <a:p>
            <a:r>
              <a:rPr lang="ru-RU" sz="1600" dirty="0"/>
              <a:t>*</a:t>
            </a:r>
            <a:r>
              <a:rPr lang="ru-RU" sz="1600" i="1" u="sng" dirty="0"/>
              <a:t>Производственная </a:t>
            </a:r>
            <a:r>
              <a:rPr lang="ru-RU" sz="1600" i="1" u="sng" dirty="0" smtClean="0"/>
              <a:t>мощность: </a:t>
            </a:r>
            <a:endParaRPr lang="ru-RU" sz="1600" i="1" u="sng" dirty="0"/>
          </a:p>
          <a:p>
            <a:r>
              <a:rPr lang="ru-RU" sz="1600" dirty="0"/>
              <a:t>Молоко коровье – </a:t>
            </a:r>
            <a:r>
              <a:rPr lang="ru-RU" sz="1600" dirty="0" smtClean="0"/>
              <a:t>7800 </a:t>
            </a:r>
            <a:r>
              <a:rPr lang="ru-RU" sz="1600" dirty="0"/>
              <a:t>т/год</a:t>
            </a:r>
          </a:p>
          <a:p>
            <a:r>
              <a:rPr lang="ru-RU" sz="1600" dirty="0"/>
              <a:t>Мясо </a:t>
            </a:r>
            <a:r>
              <a:rPr lang="ru-RU" sz="1600" dirty="0" smtClean="0"/>
              <a:t>говядина </a:t>
            </a:r>
            <a:r>
              <a:rPr lang="ru-RU" sz="1600" dirty="0"/>
              <a:t>– </a:t>
            </a:r>
            <a:r>
              <a:rPr lang="ru-RU" sz="1600" dirty="0" smtClean="0"/>
              <a:t>240 </a:t>
            </a:r>
            <a:r>
              <a:rPr lang="ru-RU" sz="1600" dirty="0"/>
              <a:t>т/год</a:t>
            </a:r>
          </a:p>
          <a:p>
            <a:r>
              <a:rPr lang="ru-RU" sz="1600" i="1" u="sng" dirty="0"/>
              <a:t>*Рабочие места – </a:t>
            </a:r>
            <a:r>
              <a:rPr lang="ru-RU" sz="1600" i="1" u="sng" dirty="0" smtClean="0"/>
              <a:t>125</a:t>
            </a:r>
            <a:r>
              <a:rPr lang="ru-RU" sz="1600" dirty="0" smtClean="0"/>
              <a:t> </a:t>
            </a:r>
            <a:r>
              <a:rPr lang="ru-RU" sz="1600" dirty="0"/>
              <a:t>чел.</a:t>
            </a:r>
            <a:endParaRPr lang="ru-RU" sz="1600" u="sng" dirty="0"/>
          </a:p>
          <a:p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072189" y="1505433"/>
            <a:ext cx="4279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3. ООО «Заветы Ильича»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Объем инвестиций </a:t>
            </a:r>
            <a:r>
              <a:rPr lang="ru-RU" sz="1600" dirty="0"/>
              <a:t>– 285  </a:t>
            </a:r>
            <a:r>
              <a:rPr lang="ru-RU" sz="1600" dirty="0" err="1"/>
              <a:t>млн.руб</a:t>
            </a:r>
            <a:r>
              <a:rPr lang="ru-RU" sz="1600" dirty="0"/>
              <a:t>.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Сфера </a:t>
            </a:r>
            <a:r>
              <a:rPr lang="ru-RU" sz="1600" i="1" u="sng" dirty="0" err="1"/>
              <a:t>деятельности:с</a:t>
            </a:r>
            <a:r>
              <a:rPr lang="ru-RU" sz="1600" dirty="0" err="1"/>
              <a:t>ельское</a:t>
            </a:r>
            <a:r>
              <a:rPr lang="ru-RU" sz="1600" dirty="0"/>
              <a:t> хозяйство (молочное животноводство)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Производственная мощность:</a:t>
            </a:r>
            <a:endParaRPr lang="ru-RU" sz="1600" dirty="0"/>
          </a:p>
          <a:p>
            <a:r>
              <a:rPr lang="ru-RU" sz="1600" dirty="0"/>
              <a:t>Молоко – 2885,1 т/год</a:t>
            </a:r>
          </a:p>
          <a:p>
            <a:r>
              <a:rPr lang="ru-RU" sz="1600" dirty="0"/>
              <a:t>Мясо говяжье – 141,9 т/год </a:t>
            </a:r>
          </a:p>
          <a:p>
            <a:r>
              <a:rPr lang="ru-RU" sz="1600" i="1" u="sng" dirty="0"/>
              <a:t>*Рабочие места </a:t>
            </a:r>
            <a:r>
              <a:rPr lang="ru-RU" sz="1600" dirty="0"/>
              <a:t>– 85 чел.</a:t>
            </a:r>
          </a:p>
          <a:p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981703" y="3752202"/>
            <a:ext cx="4279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4. ООО «</a:t>
            </a:r>
            <a:r>
              <a:rPr lang="ru-RU" sz="1600" b="1" dirty="0" err="1"/>
              <a:t>Лотофиш</a:t>
            </a:r>
            <a:r>
              <a:rPr lang="ru-RU" sz="1600" b="1" dirty="0"/>
              <a:t>»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Объем инвестиций </a:t>
            </a:r>
            <a:r>
              <a:rPr lang="ru-RU" sz="1600" dirty="0"/>
              <a:t>– 15 </a:t>
            </a:r>
            <a:r>
              <a:rPr lang="ru-RU" sz="1600" dirty="0" err="1"/>
              <a:t>млн.руб</a:t>
            </a:r>
            <a:r>
              <a:rPr lang="ru-RU" sz="1600" dirty="0"/>
              <a:t>.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Сфера деятельности:</a:t>
            </a:r>
            <a:endParaRPr lang="ru-RU" sz="1600" dirty="0"/>
          </a:p>
          <a:p>
            <a:r>
              <a:rPr lang="ru-RU" sz="1600" dirty="0"/>
              <a:t>Сельское хозяйство (рыбоводство)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Производственная мощность:</a:t>
            </a:r>
            <a:endParaRPr lang="ru-RU" sz="1600" dirty="0"/>
          </a:p>
          <a:p>
            <a:r>
              <a:rPr lang="ru-RU" sz="1600" dirty="0"/>
              <a:t>Товарная рыба – 380 т/год</a:t>
            </a:r>
          </a:p>
          <a:p>
            <a:r>
              <a:rPr lang="ru-RU" sz="1600" i="1" u="sng" dirty="0"/>
              <a:t>*Рабочие места </a:t>
            </a:r>
            <a:r>
              <a:rPr lang="ru-RU" sz="1600" dirty="0"/>
              <a:t>– 40 чел.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Arial" charset="0"/>
              </a:rPr>
              <a:t>6.</a:t>
            </a:r>
            <a:r>
              <a:rPr lang="en-US" sz="1600" b="1" dirty="0" smtClean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ru-RU" sz="1600" b="1" dirty="0" smtClean="0">
                <a:solidFill>
                  <a:prstClr val="black"/>
                </a:solidFill>
                <a:latin typeface="Arial" charset="0"/>
              </a:rPr>
              <a:t>ООО «Платформа»</a:t>
            </a:r>
            <a:endParaRPr lang="ru-RU" sz="1600" b="1" dirty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i="1" u="sng" dirty="0">
                <a:solidFill>
                  <a:prstClr val="black"/>
                </a:solidFill>
                <a:latin typeface="Arial" charset="0"/>
              </a:rPr>
              <a:t>*Объем инвестиций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 – </a:t>
            </a:r>
            <a:r>
              <a:rPr lang="ru-RU" sz="1600" dirty="0" smtClean="0">
                <a:solidFill>
                  <a:prstClr val="black"/>
                </a:solidFill>
                <a:latin typeface="Arial" charset="0"/>
              </a:rPr>
              <a:t>10,0 </a:t>
            </a:r>
            <a:r>
              <a:rPr lang="ru-RU" sz="1600" dirty="0" err="1">
                <a:solidFill>
                  <a:prstClr val="black"/>
                </a:solidFill>
                <a:latin typeface="Arial" charset="0"/>
              </a:rPr>
              <a:t>млн.руб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i="1" u="sng" dirty="0">
                <a:solidFill>
                  <a:prstClr val="black"/>
                </a:solidFill>
                <a:latin typeface="Arial" charset="0"/>
              </a:rPr>
              <a:t>*Сфера деятельности:</a:t>
            </a: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 производство специальных мягких упаковочных </a:t>
            </a:r>
            <a:endParaRPr lang="ru-RU" sz="1600" dirty="0" smtClean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dirty="0" smtClean="0">
                <a:solidFill>
                  <a:prstClr val="black"/>
                </a:solidFill>
                <a:latin typeface="Arial" charset="0"/>
              </a:rPr>
              <a:t>контейнеров 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для сыпучей продукции (</a:t>
            </a:r>
            <a:r>
              <a:rPr lang="ru-RU" sz="1600" dirty="0" err="1" smtClean="0">
                <a:solidFill>
                  <a:prstClr val="black"/>
                </a:solidFill>
                <a:latin typeface="Arial" charset="0"/>
              </a:rPr>
              <a:t>биг</a:t>
            </a:r>
            <a:r>
              <a:rPr lang="ru-RU" sz="1600" dirty="0" smtClean="0">
                <a:solidFill>
                  <a:prstClr val="black"/>
                </a:solidFill>
                <a:latin typeface="Arial" charset="0"/>
              </a:rPr>
              <a:t>-бег)</a:t>
            </a: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dirty="0" smtClean="0">
                <a:solidFill>
                  <a:prstClr val="black"/>
                </a:solidFill>
                <a:latin typeface="Arial" charset="0"/>
              </a:rPr>
              <a:t>*</a:t>
            </a:r>
            <a:r>
              <a:rPr lang="ru-RU" sz="1600" i="1" u="sng" dirty="0">
                <a:solidFill>
                  <a:prstClr val="black"/>
                </a:solidFill>
                <a:latin typeface="Arial" charset="0"/>
              </a:rPr>
              <a:t>Производственная мощность</a:t>
            </a:r>
            <a:r>
              <a:rPr lang="ru-RU" sz="1600" i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 charset="0"/>
              </a:rPr>
              <a:t>– 298721 шт.</a:t>
            </a: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*</a:t>
            </a:r>
            <a:r>
              <a:rPr lang="ru-RU" sz="1600" i="1" u="sng" dirty="0">
                <a:solidFill>
                  <a:prstClr val="black"/>
                </a:solidFill>
                <a:latin typeface="Arial" charset="0"/>
              </a:rPr>
              <a:t>Рабочие места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 – </a:t>
            </a:r>
            <a:r>
              <a:rPr lang="ru-RU" sz="1600" dirty="0" smtClean="0">
                <a:solidFill>
                  <a:prstClr val="black"/>
                </a:solidFill>
                <a:latin typeface="Arial" charset="0"/>
              </a:rPr>
              <a:t>100 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чел.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Крупные предприятия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679" y="1385741"/>
            <a:ext cx="3044662" cy="203079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92" y="2591096"/>
            <a:ext cx="3018994" cy="2263537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0" y="4710392"/>
            <a:ext cx="3668337" cy="183416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07" y="3568377"/>
            <a:ext cx="2997142" cy="190209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114783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88" y="4965701"/>
            <a:ext cx="3487981" cy="179050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/>
            </a:glow>
            <a:outerShdw blurRad="50800" dist="50800" dir="5400000" algn="ctr" rotWithShape="0">
              <a:srgbClr val="000000">
                <a:alpha val="99000"/>
              </a:srgbClr>
            </a:outerShdw>
            <a:softEdge rad="1016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113692" y="192087"/>
            <a:ext cx="10046677" cy="1437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dirty="0"/>
              <a:t>Перечень потенциальных и находящихся на ранней стадии реализации инвестиционных проектов (оказывающих существенное влияние на экономику района, не относящиеся к строительству жилья и сопутствующих объектов, а также к строительству федеральных и региональных объектов инженерной инфраструктуры)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750277" y="1696564"/>
            <a:ext cx="10456985" cy="4962144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Промышленность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«Строительство прудового хозяйства и объектов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аквакультуры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» по адресу: Московская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обл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, Лотошинский округ,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п.Большая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Сестра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Лотофиш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«Строительство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завода по производству соковой продукции из фруктов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овощей»  по адресу: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Московская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обл.,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Лотошинский округ,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д.Власово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ВекторЭко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«Реконструкция производственных помещений, приобретение техники, увеличение поголовья крупного рогатого скота» по адресу: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Московская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обл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, Лотошинский округ, д.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Михалево</a:t>
            </a:r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«Колхоз «Заветы Ильича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«Выращивание зерновых культур в городском округе Лотошино Московской области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по адресу: Московская обл.,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Лотошино,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Новолотошино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26, стр.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ООО«Агроинновация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МО»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Социальная сфера</a:t>
            </a:r>
          </a:p>
          <a:p>
            <a:pPr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Парка культуры и отдыха» по адресу: Московская обл.,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Лотошино,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ул.Заводская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зоны отдыха «Красный ручей»» по адресу: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Лотошино, микрорайон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Rectangle 6"/>
          <p:cNvSpPr txBox="1">
            <a:spLocks noChangeArrowheads="1"/>
          </p:cNvSpPr>
          <p:nvPr/>
        </p:nvSpPr>
        <p:spPr bwMode="auto">
          <a:xfrm flipV="1">
            <a:off x="7818988" y="6756204"/>
            <a:ext cx="4261398" cy="10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825500"/>
          </a:effectLst>
        </p:spPr>
        <p:txBody>
          <a:bodyPr/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</a:pPr>
            <a:endParaRPr lang="ru-RU" altLang="ru-RU" sz="1000">
              <a:cs typeface="Arial" charset="0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898525" y="4965700"/>
            <a:ext cx="4613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200" dirty="0"/>
          </a:p>
          <a:p>
            <a:endParaRPr lang="ru-RU" sz="1200" dirty="0"/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 rot="10800000" flipV="1">
            <a:off x="6384924" y="3962232"/>
            <a:ext cx="44434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63" y="3143250"/>
            <a:ext cx="3228975" cy="1822450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>
                <a:alpha val="81000"/>
              </a:srgbClr>
            </a:outerShdw>
            <a:reflection endPos="0" dir="5400000" sy="-100000" algn="bl" rotWithShape="0"/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638" y="192088"/>
            <a:ext cx="11642725" cy="1246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/>
              <a:t>Приоритетные отрасли развития </a:t>
            </a:r>
            <a:r>
              <a:rPr lang="ru-RU" altLang="ru-RU" sz="2400" dirty="0" smtClean="0"/>
              <a:t>округа </a:t>
            </a:r>
            <a:r>
              <a:rPr lang="ru-RU" altLang="ru-RU" sz="2400" dirty="0"/>
              <a:t>для привлечения инвестиций </a:t>
            </a:r>
            <a:br>
              <a:rPr lang="ru-RU" altLang="ru-RU" sz="2400" dirty="0"/>
            </a:br>
            <a:r>
              <a:rPr lang="ru-RU" altLang="ru-RU" sz="2400" dirty="0"/>
              <a:t>(основная специализация бизнеса на территории </a:t>
            </a:r>
            <a:r>
              <a:rPr lang="ru-RU" altLang="ru-RU" sz="2400" dirty="0" smtClean="0"/>
              <a:t>округа)</a:t>
            </a:r>
            <a:endParaRPr lang="ru-RU" altLang="ru-RU" sz="2400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31788" y="1620838"/>
            <a:ext cx="11536362" cy="4962525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alt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6"/>
          <p:cNvSpPr txBox="1">
            <a:spLocks noChangeArrowheads="1"/>
          </p:cNvSpPr>
          <p:nvPr/>
        </p:nvSpPr>
        <p:spPr bwMode="auto">
          <a:xfrm>
            <a:off x="7752606" y="815181"/>
            <a:ext cx="402748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</a:pPr>
            <a:endParaRPr lang="ru-RU" altLang="ru-RU" sz="1000">
              <a:cs typeface="Arial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986448" y="1615221"/>
            <a:ext cx="26805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dirty="0"/>
              <a:t>Сельское хозяйство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/>
              <a:t>Переработка</a:t>
            </a:r>
          </a:p>
          <a:p>
            <a:pPr marL="342900" indent="-342900">
              <a:buFontTx/>
              <a:buAutoNum type="arabicPeriod"/>
            </a:pPr>
            <a:r>
              <a:rPr lang="ru-RU" dirty="0" err="1" smtClean="0"/>
              <a:t>Экотуризм</a:t>
            </a:r>
            <a:endParaRPr lang="ru-RU" dirty="0"/>
          </a:p>
          <a:p>
            <a:pPr marL="342900" indent="-342900">
              <a:buFontTx/>
              <a:buAutoNum type="arabicPeriod"/>
            </a:pPr>
            <a:endParaRPr lang="ru-RU" dirty="0"/>
          </a:p>
        </p:txBody>
      </p:sp>
      <p:pic>
        <p:nvPicPr>
          <p:cNvPr id="1028" name="Picture 4" descr="C:\Users\trishenko\Desktop\_uborka_zernovykh_foto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990" y="1574800"/>
            <a:ext cx="2949894" cy="2021735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1029" name="Picture 5" descr="C:\Users\trishenko\Desktop\bc5ae62042034098fc811302012617890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9526" y="2679089"/>
            <a:ext cx="3781470" cy="2522240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1030" name="Picture 6" descr="C:\Users\trishenko\Desktop\img_8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0772" y="4443018"/>
            <a:ext cx="3011298" cy="2008512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1031" name="Picture 7" descr="C:\Users\trishenko\Desktop\20130317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0939" y="3991461"/>
            <a:ext cx="2749061" cy="1941377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1033" name="Picture 9" descr="C:\Users\trishenko\Desktop\rsz_bluebale-shutterstock_216712942-menzlguen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6884" y="5087348"/>
            <a:ext cx="2410484" cy="16037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4" name="Picture 10" descr="C:\Users\trishenko\Desktop\1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27522" y="1559170"/>
            <a:ext cx="2824062" cy="1954040"/>
          </a:xfrm>
          <a:prstGeom prst="rect">
            <a:avLst/>
          </a:prstGeom>
          <a:noFill/>
          <a:effectLst>
            <a:softEdge rad="1143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3330</TotalTime>
  <Words>1268</Words>
  <Application>Microsoft Office PowerPoint</Application>
  <PresentationFormat>Широкоэкранный</PresentationFormat>
  <Paragraphs>303</Paragraphs>
  <Slides>18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Franklin Gothic Book</vt:lpstr>
      <vt:lpstr>Franklin Gothic Medium</vt:lpstr>
      <vt:lpstr>FrankRuehl</vt:lpstr>
      <vt:lpstr>Times New Roman</vt:lpstr>
      <vt:lpstr>Wingdings 2</vt:lpstr>
      <vt:lpstr>Трек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Крупные предприятия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Antranik Nersesyan</dc:creator>
  <cp:lastModifiedBy>Молярова Л.М.</cp:lastModifiedBy>
  <cp:revision>267</cp:revision>
  <cp:lastPrinted>2023-11-13T11:25:28Z</cp:lastPrinted>
  <dcterms:created xsi:type="dcterms:W3CDTF">2015-10-29T13:36:46Z</dcterms:created>
  <dcterms:modified xsi:type="dcterms:W3CDTF">2023-11-13T11:57:11Z</dcterms:modified>
</cp:coreProperties>
</file>